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60" r:id="rId3"/>
    <p:sldId id="261" r:id="rId4"/>
    <p:sldId id="280" r:id="rId5"/>
    <p:sldId id="263" r:id="rId6"/>
    <p:sldId id="278" r:id="rId7"/>
    <p:sldId id="264" r:id="rId8"/>
    <p:sldId id="265" r:id="rId9"/>
    <p:sldId id="267" r:id="rId10"/>
    <p:sldId id="268" r:id="rId11"/>
    <p:sldId id="276" r:id="rId12"/>
    <p:sldId id="275" r:id="rId13"/>
    <p:sldId id="269" r:id="rId14"/>
    <p:sldId id="270" r:id="rId15"/>
    <p:sldId id="277" r:id="rId16"/>
    <p:sldId id="272" r:id="rId17"/>
    <p:sldId id="273" r:id="rId18"/>
    <p:sldId id="274" r:id="rId19"/>
    <p:sldId id="266" r:id="rId20"/>
  </p:sldIdLst>
  <p:sldSz cx="9906000" cy="6858000" type="A4"/>
  <p:notesSz cx="6794500" cy="9906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OJACK William" initials="VW" lastIdx="1" clrIdx="0">
    <p:extLst>
      <p:ext uri="{19B8F6BF-5375-455C-9EA6-DF929625EA0E}">
        <p15:presenceInfo xmlns:p15="http://schemas.microsoft.com/office/powerpoint/2012/main" userId="S-1-5-21-2415383333-406384120-3540199839-2521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04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75" autoAdjust="0"/>
    <p:restoredTop sz="94660"/>
  </p:normalViewPr>
  <p:slideViewPr>
    <p:cSldViewPr>
      <p:cViewPr varScale="1">
        <p:scale>
          <a:sx n="75" d="100"/>
          <a:sy n="75" d="100"/>
        </p:scale>
        <p:origin x="52" y="18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024" cy="495855"/>
          </a:xfrm>
          <a:prstGeom prst="rect">
            <a:avLst/>
          </a:prstGeom>
        </p:spPr>
        <p:txBody>
          <a:bodyPr vert="horz" lIns="91294" tIns="45646" rIns="91294" bIns="45646" rtlCol="0"/>
          <a:lstStyle>
            <a:lvl1pPr algn="l" eaLnBrk="1" fontAlgn="auto" hangingPunct="1">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47890" y="1"/>
            <a:ext cx="2945024" cy="495855"/>
          </a:xfrm>
          <a:prstGeom prst="rect">
            <a:avLst/>
          </a:prstGeom>
        </p:spPr>
        <p:txBody>
          <a:bodyPr vert="horz" lIns="91294" tIns="45646" rIns="91294" bIns="45646" rtlCol="0"/>
          <a:lstStyle>
            <a:lvl1pPr algn="r" eaLnBrk="1" fontAlgn="auto" hangingPunct="1">
              <a:spcBef>
                <a:spcPts val="0"/>
              </a:spcBef>
              <a:spcAft>
                <a:spcPts val="0"/>
              </a:spcAft>
              <a:defRPr sz="1200">
                <a:latin typeface="+mn-lt"/>
                <a:cs typeface="+mn-cs"/>
              </a:defRPr>
            </a:lvl1pPr>
          </a:lstStyle>
          <a:p>
            <a:pPr>
              <a:defRPr/>
            </a:pPr>
            <a:fld id="{AAC27093-36D2-4457-AAC9-6138125EF522}" type="datetimeFigureOut">
              <a:rPr lang="fr-FR"/>
              <a:pPr>
                <a:defRPr/>
              </a:pPr>
              <a:t>07/09/2021</a:t>
            </a:fld>
            <a:endParaRPr lang="fr-FR"/>
          </a:p>
        </p:txBody>
      </p:sp>
      <p:sp>
        <p:nvSpPr>
          <p:cNvPr id="4" name="Espace réservé de l'image des diapositives 3"/>
          <p:cNvSpPr>
            <a:spLocks noGrp="1" noRot="1" noChangeAspect="1"/>
          </p:cNvSpPr>
          <p:nvPr>
            <p:ph type="sldImg" idx="2"/>
          </p:nvPr>
        </p:nvSpPr>
        <p:spPr>
          <a:xfrm>
            <a:off x="714375" y="742950"/>
            <a:ext cx="5365750" cy="3714750"/>
          </a:xfrm>
          <a:prstGeom prst="rect">
            <a:avLst/>
          </a:prstGeom>
          <a:noFill/>
          <a:ln w="12700">
            <a:solidFill>
              <a:prstClr val="black"/>
            </a:solidFill>
          </a:ln>
        </p:spPr>
        <p:txBody>
          <a:bodyPr vert="horz" lIns="91294" tIns="45646" rIns="91294" bIns="45646" rtlCol="0" anchor="ctr"/>
          <a:lstStyle/>
          <a:p>
            <a:pPr lvl="0"/>
            <a:endParaRPr lang="fr-FR" noProof="0"/>
          </a:p>
        </p:txBody>
      </p:sp>
      <p:sp>
        <p:nvSpPr>
          <p:cNvPr id="5" name="Espace réservé des commentaires 4"/>
          <p:cNvSpPr>
            <a:spLocks noGrp="1"/>
          </p:cNvSpPr>
          <p:nvPr>
            <p:ph type="body" sz="quarter" idx="3"/>
          </p:nvPr>
        </p:nvSpPr>
        <p:spPr>
          <a:xfrm>
            <a:off x="679134" y="4705074"/>
            <a:ext cx="5436235" cy="4457937"/>
          </a:xfrm>
          <a:prstGeom prst="rect">
            <a:avLst/>
          </a:prstGeom>
        </p:spPr>
        <p:txBody>
          <a:bodyPr vert="horz" lIns="91294" tIns="45646" rIns="91294" bIns="45646"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08563"/>
            <a:ext cx="2945024" cy="495854"/>
          </a:xfrm>
          <a:prstGeom prst="rect">
            <a:avLst/>
          </a:prstGeom>
        </p:spPr>
        <p:txBody>
          <a:bodyPr vert="horz" lIns="91294" tIns="45646" rIns="91294" bIns="45646" rtlCol="0" anchor="b"/>
          <a:lstStyle>
            <a:lvl1pPr algn="l" eaLnBrk="1" fontAlgn="auto" hangingPunct="1">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47890" y="9408563"/>
            <a:ext cx="2945024" cy="495854"/>
          </a:xfrm>
          <a:prstGeom prst="rect">
            <a:avLst/>
          </a:prstGeom>
        </p:spPr>
        <p:txBody>
          <a:bodyPr vert="horz" wrap="square" lIns="91294" tIns="45646" rIns="91294" bIns="45646"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BD4EE13-81EF-4788-8418-598739B7451B}" type="slidenum">
              <a:rPr lang="fr-FR" altLang="fr-FR"/>
              <a:pPr>
                <a:defRPr/>
              </a:pPr>
              <a:t>‹N°›</a:t>
            </a:fld>
            <a:endParaRPr lang="fr-FR" altLang="fr-FR"/>
          </a:p>
        </p:txBody>
      </p:sp>
    </p:spTree>
    <p:extLst>
      <p:ext uri="{BB962C8B-B14F-4D97-AF65-F5344CB8AC3E}">
        <p14:creationId xmlns:p14="http://schemas.microsoft.com/office/powerpoint/2010/main" val="26499516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C7219A7C-ECF1-45A4-A39F-9ABDD17CE263}" type="slidenum">
              <a:rPr lang="fr-FR" altLang="fr-FR"/>
              <a:pPr/>
              <a:t>6</a:t>
            </a:fld>
            <a:endParaRPr lang="fr-FR" altLang="fr-FR"/>
          </a:p>
        </p:txBody>
      </p:sp>
      <p:sp>
        <p:nvSpPr>
          <p:cNvPr id="50177" name="Rectangle 1"/>
          <p:cNvSpPr txBox="1">
            <a:spLocks noGrp="1" noRot="1" noChangeAspect="1" noChangeArrowheads="1"/>
          </p:cNvSpPr>
          <p:nvPr>
            <p:ph type="sldImg"/>
          </p:nvPr>
        </p:nvSpPr>
        <p:spPr bwMode="auto">
          <a:xfrm>
            <a:off x="784225" y="766763"/>
            <a:ext cx="5532438" cy="383063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p:cNvSpPr txBox="1">
            <a:spLocks noGrp="1" noChangeArrowheads="1"/>
          </p:cNvSpPr>
          <p:nvPr>
            <p:ph type="body" idx="1"/>
          </p:nvPr>
        </p:nvSpPr>
        <p:spPr bwMode="auto">
          <a:xfrm>
            <a:off x="709750" y="4851826"/>
            <a:ext cx="5681315" cy="459698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
        <p:nvSpPr>
          <p:cNvPr id="50179" name="Text Box 3"/>
          <p:cNvSpPr txBox="1">
            <a:spLocks noChangeArrowheads="1"/>
          </p:cNvSpPr>
          <p:nvPr/>
        </p:nvSpPr>
        <p:spPr bwMode="auto">
          <a:xfrm>
            <a:off x="4021364" y="9703649"/>
            <a:ext cx="3077794" cy="509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4654" tIns="47326" rIns="94654" bIns="4732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r" eaLnBrk="1" hangingPunct="1">
              <a:buClrTx/>
              <a:buFontTx/>
              <a:buNone/>
            </a:pPr>
            <a:fld id="{F70B8003-7A88-4887-9ABF-A88572F6EF64}" type="slidenum">
              <a:rPr lang="fr-FR" altLang="fr-FR" sz="1200">
                <a:solidFill>
                  <a:srgbClr val="000000"/>
                </a:solidFill>
                <a:ea typeface="ＭＳ Ｐゴシック" panose="020B0600070205080204" pitchFamily="34" charset="-128"/>
              </a:rPr>
              <a:pPr algn="r" eaLnBrk="1" hangingPunct="1">
                <a:buClrTx/>
                <a:buFontTx/>
                <a:buNone/>
              </a:pPr>
              <a:t>6</a:t>
            </a:fld>
            <a:endParaRPr lang="fr-FR" altLang="fr-FR" sz="120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3781403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p>
        </p:txBody>
      </p:sp>
      <p:sp>
        <p:nvSpPr>
          <p:cNvPr id="1331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761" indent="-285291">
              <a:defRPr>
                <a:solidFill>
                  <a:schemeClr val="tx1"/>
                </a:solidFill>
                <a:latin typeface="Arial" panose="020B0604020202020204" pitchFamily="34" charset="0"/>
                <a:cs typeface="Arial" panose="020B0604020202020204" pitchFamily="34" charset="0"/>
              </a:defRPr>
            </a:lvl2pPr>
            <a:lvl3pPr marL="1141170" indent="-228234">
              <a:defRPr>
                <a:solidFill>
                  <a:schemeClr val="tx1"/>
                </a:solidFill>
                <a:latin typeface="Arial" panose="020B0604020202020204" pitchFamily="34" charset="0"/>
                <a:cs typeface="Arial" panose="020B0604020202020204" pitchFamily="34" charset="0"/>
              </a:defRPr>
            </a:lvl3pPr>
            <a:lvl4pPr marL="1597637" indent="-228234">
              <a:defRPr>
                <a:solidFill>
                  <a:schemeClr val="tx1"/>
                </a:solidFill>
                <a:latin typeface="Arial" panose="020B0604020202020204" pitchFamily="34" charset="0"/>
                <a:cs typeface="Arial" panose="020B0604020202020204" pitchFamily="34" charset="0"/>
              </a:defRPr>
            </a:lvl4pPr>
            <a:lvl5pPr marL="2054104" indent="-228234">
              <a:defRPr>
                <a:solidFill>
                  <a:schemeClr val="tx1"/>
                </a:solidFill>
                <a:latin typeface="Arial" panose="020B0604020202020204" pitchFamily="34" charset="0"/>
                <a:cs typeface="Arial" panose="020B0604020202020204" pitchFamily="34" charset="0"/>
              </a:defRPr>
            </a:lvl5pPr>
            <a:lvl6pPr marL="2510571" indent="-22823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67039" indent="-22823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3507" indent="-22823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79975" indent="-22823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4B7067-EF88-4C12-9A3D-E600AEFDDF27}" type="slidenum">
              <a:rPr lang="fr-FR" altLang="fr-FR" smtClean="0">
                <a:latin typeface="Calibri" panose="020F0502020204030204" pitchFamily="34" charset="0"/>
              </a:rPr>
              <a:pPr/>
              <a:t>10</a:t>
            </a:fld>
            <a:endParaRPr lang="fr-FR" altLang="fr-FR" smtClean="0">
              <a:latin typeface="Calibri" panose="020F0502020204030204" pitchFamily="34" charset="0"/>
            </a:endParaRPr>
          </a:p>
        </p:txBody>
      </p:sp>
    </p:spTree>
    <p:extLst>
      <p:ext uri="{BB962C8B-B14F-4D97-AF65-F5344CB8AC3E}">
        <p14:creationId xmlns:p14="http://schemas.microsoft.com/office/powerpoint/2010/main" val="1834108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61774F47-B467-4734-9108-E61081BDBB5E}" type="datetime1">
              <a:rPr lang="fr-FR"/>
              <a:pPr>
                <a:defRPr/>
              </a:pPr>
              <a:t>07/09/2021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6" name="Espace réservé du numéro de diapositive 5"/>
          <p:cNvSpPr>
            <a:spLocks noGrp="1"/>
          </p:cNvSpPr>
          <p:nvPr>
            <p:ph type="sldNum" sz="quarter" idx="12"/>
          </p:nvPr>
        </p:nvSpPr>
        <p:spPr/>
        <p:txBody>
          <a:bodyPr/>
          <a:lstStyle>
            <a:lvl1pPr>
              <a:defRPr/>
            </a:lvl1pPr>
          </a:lstStyle>
          <a:p>
            <a:pPr>
              <a:defRPr/>
            </a:pPr>
            <a:fld id="{6F05D2EF-FCF9-4397-9FD5-D267E37185C8}" type="slidenum">
              <a:rPr lang="fr-FR" altLang="fr-FR"/>
              <a:pPr>
                <a:defRPr/>
              </a:pPr>
              <a:t>‹N°›</a:t>
            </a:fld>
            <a:endParaRPr lang="fr-FR" altLang="fr-FR"/>
          </a:p>
        </p:txBody>
      </p:sp>
    </p:spTree>
    <p:extLst>
      <p:ext uri="{BB962C8B-B14F-4D97-AF65-F5344CB8AC3E}">
        <p14:creationId xmlns:p14="http://schemas.microsoft.com/office/powerpoint/2010/main" val="1297285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B242CA9-227E-463F-A6B9-4378CDE317A2}" type="datetime1">
              <a:rPr lang="fr-FR"/>
              <a:pPr>
                <a:defRPr/>
              </a:pPr>
              <a:t>07/09/2021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6" name="Espace réservé du numéro de diapositive 5"/>
          <p:cNvSpPr>
            <a:spLocks noGrp="1"/>
          </p:cNvSpPr>
          <p:nvPr>
            <p:ph type="sldNum" sz="quarter" idx="12"/>
          </p:nvPr>
        </p:nvSpPr>
        <p:spPr/>
        <p:txBody>
          <a:bodyPr/>
          <a:lstStyle>
            <a:lvl1pPr>
              <a:defRPr/>
            </a:lvl1pPr>
          </a:lstStyle>
          <a:p>
            <a:pPr>
              <a:defRPr/>
            </a:pPr>
            <a:fld id="{37DD8400-CD1D-49E5-946A-CC8612032F06}" type="slidenum">
              <a:rPr lang="fr-FR" altLang="fr-FR"/>
              <a:pPr>
                <a:defRPr/>
              </a:pPr>
              <a:t>‹N°›</a:t>
            </a:fld>
            <a:endParaRPr lang="fr-FR" altLang="fr-FR"/>
          </a:p>
        </p:txBody>
      </p:sp>
    </p:spTree>
    <p:extLst>
      <p:ext uri="{BB962C8B-B14F-4D97-AF65-F5344CB8AC3E}">
        <p14:creationId xmlns:p14="http://schemas.microsoft.com/office/powerpoint/2010/main" val="124024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386387" y="396875"/>
            <a:ext cx="1671638" cy="84518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71476" y="396875"/>
            <a:ext cx="4849813" cy="84518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FEDB25E-CDBF-483F-948B-2F9001B1A44E}" type="datetime1">
              <a:rPr lang="fr-FR"/>
              <a:pPr>
                <a:defRPr/>
              </a:pPr>
              <a:t>07/09/2021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6" name="Espace réservé du numéro de diapositive 5"/>
          <p:cNvSpPr>
            <a:spLocks noGrp="1"/>
          </p:cNvSpPr>
          <p:nvPr>
            <p:ph type="sldNum" sz="quarter" idx="12"/>
          </p:nvPr>
        </p:nvSpPr>
        <p:spPr/>
        <p:txBody>
          <a:bodyPr/>
          <a:lstStyle>
            <a:lvl1pPr>
              <a:defRPr/>
            </a:lvl1pPr>
          </a:lstStyle>
          <a:p>
            <a:pPr>
              <a:defRPr/>
            </a:pPr>
            <a:fld id="{20CDC903-B577-41B3-8913-4C311B8273FE}" type="slidenum">
              <a:rPr lang="fr-FR" altLang="fr-FR"/>
              <a:pPr>
                <a:defRPr/>
              </a:pPr>
              <a:t>‹N°›</a:t>
            </a:fld>
            <a:endParaRPr lang="fr-FR" altLang="fr-FR"/>
          </a:p>
        </p:txBody>
      </p:sp>
    </p:spTree>
    <p:extLst>
      <p:ext uri="{BB962C8B-B14F-4D97-AF65-F5344CB8AC3E}">
        <p14:creationId xmlns:p14="http://schemas.microsoft.com/office/powerpoint/2010/main" val="2768447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81239772-24F8-424A-9E5D-2334132B2D88}" type="datetime1">
              <a:rPr lang="fr-FR"/>
              <a:pPr>
                <a:defRPr/>
              </a:pPr>
              <a:t>07/09/2021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6" name="Espace réservé du numéro de diapositive 5"/>
          <p:cNvSpPr>
            <a:spLocks noGrp="1"/>
          </p:cNvSpPr>
          <p:nvPr>
            <p:ph type="sldNum" sz="quarter" idx="12"/>
          </p:nvPr>
        </p:nvSpPr>
        <p:spPr/>
        <p:txBody>
          <a:bodyPr/>
          <a:lstStyle>
            <a:lvl1pPr>
              <a:defRPr/>
            </a:lvl1pPr>
          </a:lstStyle>
          <a:p>
            <a:pPr>
              <a:defRPr/>
            </a:pPr>
            <a:fld id="{F86DF679-C857-4D79-80CA-3B464FCFABD7}" type="slidenum">
              <a:rPr lang="fr-FR" altLang="fr-FR"/>
              <a:pPr>
                <a:defRPr/>
              </a:pPr>
              <a:t>‹N°›</a:t>
            </a:fld>
            <a:endParaRPr lang="fr-FR" altLang="fr-FR"/>
          </a:p>
        </p:txBody>
      </p:sp>
    </p:spTree>
    <p:extLst>
      <p:ext uri="{BB962C8B-B14F-4D97-AF65-F5344CB8AC3E}">
        <p14:creationId xmlns:p14="http://schemas.microsoft.com/office/powerpoint/2010/main" val="116676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A2E7109-82EB-4FDB-B879-6DC23F4B537E}" type="datetime1">
              <a:rPr lang="fr-FR"/>
              <a:pPr>
                <a:defRPr/>
              </a:pPr>
              <a:t>07/09/2021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6" name="Espace réservé du numéro de diapositive 5"/>
          <p:cNvSpPr>
            <a:spLocks noGrp="1"/>
          </p:cNvSpPr>
          <p:nvPr>
            <p:ph type="sldNum" sz="quarter" idx="12"/>
          </p:nvPr>
        </p:nvSpPr>
        <p:spPr/>
        <p:txBody>
          <a:bodyPr/>
          <a:lstStyle>
            <a:lvl1pPr>
              <a:defRPr/>
            </a:lvl1pPr>
          </a:lstStyle>
          <a:p>
            <a:pPr>
              <a:defRPr/>
            </a:pPr>
            <a:fld id="{829C127F-E0A4-4962-9F85-CC2188EF295B}" type="slidenum">
              <a:rPr lang="fr-FR" altLang="fr-FR"/>
              <a:pPr>
                <a:defRPr/>
              </a:pPr>
              <a:t>‹N°›</a:t>
            </a:fld>
            <a:endParaRPr lang="fr-FR" altLang="fr-FR"/>
          </a:p>
        </p:txBody>
      </p:sp>
    </p:spTree>
    <p:extLst>
      <p:ext uri="{BB962C8B-B14F-4D97-AF65-F5344CB8AC3E}">
        <p14:creationId xmlns:p14="http://schemas.microsoft.com/office/powerpoint/2010/main" val="12851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71476"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797301" y="2311401"/>
            <a:ext cx="3260725"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F5F79103-64F2-42A7-9608-0B19EA77C3FB}" type="datetime1">
              <a:rPr lang="fr-FR"/>
              <a:pPr>
                <a:defRPr/>
              </a:pPr>
              <a:t>07/09/2021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7" name="Espace réservé du numéro de diapositive 5"/>
          <p:cNvSpPr>
            <a:spLocks noGrp="1"/>
          </p:cNvSpPr>
          <p:nvPr>
            <p:ph type="sldNum" sz="quarter" idx="12"/>
          </p:nvPr>
        </p:nvSpPr>
        <p:spPr/>
        <p:txBody>
          <a:bodyPr/>
          <a:lstStyle>
            <a:lvl1pPr>
              <a:defRPr/>
            </a:lvl1pPr>
          </a:lstStyle>
          <a:p>
            <a:pPr>
              <a:defRPr/>
            </a:pPr>
            <a:fld id="{93087DAA-B211-492D-A06E-FFA79D7DAB0E}" type="slidenum">
              <a:rPr lang="fr-FR" altLang="fr-FR"/>
              <a:pPr>
                <a:defRPr/>
              </a:pPr>
              <a:t>‹N°›</a:t>
            </a:fld>
            <a:endParaRPr lang="fr-FR" altLang="fr-FR"/>
          </a:p>
        </p:txBody>
      </p:sp>
    </p:spTree>
    <p:extLst>
      <p:ext uri="{BB962C8B-B14F-4D97-AF65-F5344CB8AC3E}">
        <p14:creationId xmlns:p14="http://schemas.microsoft.com/office/powerpoint/2010/main" val="255137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4563E9E-4FB3-4A67-813F-161D862EA1AB}" type="datetime1">
              <a:rPr lang="fr-FR"/>
              <a:pPr>
                <a:defRPr/>
              </a:pPr>
              <a:t>07/09/2021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9" name="Espace réservé du numéro de diapositive 5"/>
          <p:cNvSpPr>
            <a:spLocks noGrp="1"/>
          </p:cNvSpPr>
          <p:nvPr>
            <p:ph type="sldNum" sz="quarter" idx="12"/>
          </p:nvPr>
        </p:nvSpPr>
        <p:spPr/>
        <p:txBody>
          <a:bodyPr/>
          <a:lstStyle>
            <a:lvl1pPr>
              <a:defRPr/>
            </a:lvl1pPr>
          </a:lstStyle>
          <a:p>
            <a:pPr>
              <a:defRPr/>
            </a:pPr>
            <a:fld id="{5F46587D-1CAB-4DE7-9AB4-22C7CCC2886D}" type="slidenum">
              <a:rPr lang="fr-FR" altLang="fr-FR"/>
              <a:pPr>
                <a:defRPr/>
              </a:pPr>
              <a:t>‹N°›</a:t>
            </a:fld>
            <a:endParaRPr lang="fr-FR" altLang="fr-FR"/>
          </a:p>
        </p:txBody>
      </p:sp>
    </p:spTree>
    <p:extLst>
      <p:ext uri="{BB962C8B-B14F-4D97-AF65-F5344CB8AC3E}">
        <p14:creationId xmlns:p14="http://schemas.microsoft.com/office/powerpoint/2010/main" val="2881410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FC8C61E5-8601-4EA9-B93D-78E759127FD9}" type="datetime1">
              <a:rPr lang="fr-FR"/>
              <a:pPr>
                <a:defRPr/>
              </a:pPr>
              <a:t>07/09/2021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5" name="Espace réservé du numéro de diapositive 5"/>
          <p:cNvSpPr>
            <a:spLocks noGrp="1"/>
          </p:cNvSpPr>
          <p:nvPr>
            <p:ph type="sldNum" sz="quarter" idx="12"/>
          </p:nvPr>
        </p:nvSpPr>
        <p:spPr/>
        <p:txBody>
          <a:bodyPr/>
          <a:lstStyle>
            <a:lvl1pPr>
              <a:defRPr/>
            </a:lvl1pPr>
          </a:lstStyle>
          <a:p>
            <a:pPr>
              <a:defRPr/>
            </a:pPr>
            <a:fld id="{846A9194-36A3-4F71-85B0-F29911F1CE7A}" type="slidenum">
              <a:rPr lang="fr-FR" altLang="fr-FR"/>
              <a:pPr>
                <a:defRPr/>
              </a:pPr>
              <a:t>‹N°›</a:t>
            </a:fld>
            <a:endParaRPr lang="fr-FR" altLang="fr-FR"/>
          </a:p>
        </p:txBody>
      </p:sp>
    </p:spTree>
    <p:extLst>
      <p:ext uri="{BB962C8B-B14F-4D97-AF65-F5344CB8AC3E}">
        <p14:creationId xmlns:p14="http://schemas.microsoft.com/office/powerpoint/2010/main" val="50853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2A19B8C-57F3-4A37-89A2-E6516B501E0B}" type="datetime1">
              <a:rPr lang="fr-FR"/>
              <a:pPr>
                <a:defRPr/>
              </a:pPr>
              <a:t>07/09/2021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4" name="Espace réservé du numéro de diapositive 5"/>
          <p:cNvSpPr>
            <a:spLocks noGrp="1"/>
          </p:cNvSpPr>
          <p:nvPr>
            <p:ph type="sldNum" sz="quarter" idx="12"/>
          </p:nvPr>
        </p:nvSpPr>
        <p:spPr/>
        <p:txBody>
          <a:bodyPr/>
          <a:lstStyle>
            <a:lvl1pPr>
              <a:defRPr/>
            </a:lvl1pPr>
          </a:lstStyle>
          <a:p>
            <a:pPr>
              <a:defRPr/>
            </a:pPr>
            <a:fld id="{9D7C0586-0245-4C9E-A7C6-5007EEF89E33}" type="slidenum">
              <a:rPr lang="fr-FR" altLang="fr-FR"/>
              <a:pPr>
                <a:defRPr/>
              </a:pPr>
              <a:t>‹N°›</a:t>
            </a:fld>
            <a:endParaRPr lang="fr-FR" altLang="fr-FR"/>
          </a:p>
        </p:txBody>
      </p:sp>
    </p:spTree>
    <p:extLst>
      <p:ext uri="{BB962C8B-B14F-4D97-AF65-F5344CB8AC3E}">
        <p14:creationId xmlns:p14="http://schemas.microsoft.com/office/powerpoint/2010/main" val="148526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1" y="273050"/>
            <a:ext cx="3259006"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872971" y="273051"/>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1"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11B2E04-3AF5-4B21-B5D9-721A3BBB84FE}" type="datetime1">
              <a:rPr lang="fr-FR"/>
              <a:pPr>
                <a:defRPr/>
              </a:pPr>
              <a:t>07/09/2021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7" name="Espace réservé du numéro de diapositive 5"/>
          <p:cNvSpPr>
            <a:spLocks noGrp="1"/>
          </p:cNvSpPr>
          <p:nvPr>
            <p:ph type="sldNum" sz="quarter" idx="12"/>
          </p:nvPr>
        </p:nvSpPr>
        <p:spPr/>
        <p:txBody>
          <a:bodyPr/>
          <a:lstStyle>
            <a:lvl1pPr>
              <a:defRPr/>
            </a:lvl1pPr>
          </a:lstStyle>
          <a:p>
            <a:pPr>
              <a:defRPr/>
            </a:pPr>
            <a:fld id="{0285291A-8CB3-4668-BBEE-844AA5DF636B}" type="slidenum">
              <a:rPr lang="fr-FR" altLang="fr-FR"/>
              <a:pPr>
                <a:defRPr/>
              </a:pPr>
              <a:t>‹N°›</a:t>
            </a:fld>
            <a:endParaRPr lang="fr-FR" altLang="fr-FR"/>
          </a:p>
        </p:txBody>
      </p:sp>
    </p:spTree>
    <p:extLst>
      <p:ext uri="{BB962C8B-B14F-4D97-AF65-F5344CB8AC3E}">
        <p14:creationId xmlns:p14="http://schemas.microsoft.com/office/powerpoint/2010/main" val="142627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74A67FC-1760-41C9-9D0D-884365ABDA68}" type="datetime1">
              <a:rPr lang="fr-FR"/>
              <a:pPr>
                <a:defRPr/>
              </a:pPr>
              <a:t>07/09/2021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a:t>Direction des Services Partagés</a:t>
            </a:r>
          </a:p>
        </p:txBody>
      </p:sp>
      <p:sp>
        <p:nvSpPr>
          <p:cNvPr id="7" name="Espace réservé du numéro de diapositive 5"/>
          <p:cNvSpPr>
            <a:spLocks noGrp="1"/>
          </p:cNvSpPr>
          <p:nvPr>
            <p:ph type="sldNum" sz="quarter" idx="12"/>
          </p:nvPr>
        </p:nvSpPr>
        <p:spPr/>
        <p:txBody>
          <a:bodyPr/>
          <a:lstStyle>
            <a:lvl1pPr>
              <a:defRPr/>
            </a:lvl1pPr>
          </a:lstStyle>
          <a:p>
            <a:pPr>
              <a:defRPr/>
            </a:pPr>
            <a:fld id="{06F52008-56B4-4FAF-883A-F788BC2D825A}" type="slidenum">
              <a:rPr lang="fr-FR" altLang="fr-FR"/>
              <a:pPr>
                <a:defRPr/>
              </a:pPr>
              <a:t>‹N°›</a:t>
            </a:fld>
            <a:endParaRPr lang="fr-FR" altLang="fr-FR"/>
          </a:p>
        </p:txBody>
      </p:sp>
    </p:spTree>
    <p:extLst>
      <p:ext uri="{BB962C8B-B14F-4D97-AF65-F5344CB8AC3E}">
        <p14:creationId xmlns:p14="http://schemas.microsoft.com/office/powerpoint/2010/main" val="426261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F103A69-7166-4897-8CF4-2883BF916F67}" type="datetime1">
              <a:rPr lang="fr-FR"/>
              <a:pPr>
                <a:defRPr/>
              </a:pPr>
              <a:t>07/09/2021</a:t>
            </a:fld>
            <a:endParaRPr lang="fr-FR"/>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fr-FR"/>
              <a:t>Direction des Services Partagés</a:t>
            </a: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79797"/>
                </a:solidFill>
                <a:latin typeface="Calibri" panose="020F0502020204030204" pitchFamily="34" charset="0"/>
              </a:defRPr>
            </a:lvl1pPr>
          </a:lstStyle>
          <a:p>
            <a:pPr>
              <a:defRPr/>
            </a:pPr>
            <a:fld id="{4F6446A0-D7FC-42D8-923F-804A7DDEB566}"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df-oa.fr/"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nedis.fr/"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erdfdistribution.fr"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64" y="188640"/>
            <a:ext cx="9649071" cy="6380303"/>
          </a:xfrm>
          <a:prstGeom prst="rect">
            <a:avLst/>
          </a:prstGeom>
        </p:spPr>
      </p:pic>
      <p:grpSp>
        <p:nvGrpSpPr>
          <p:cNvPr id="3075" name="Groupe 11"/>
          <p:cNvGrpSpPr>
            <a:grpSpLocks/>
          </p:cNvGrpSpPr>
          <p:nvPr/>
        </p:nvGrpSpPr>
        <p:grpSpPr bwMode="auto">
          <a:xfrm>
            <a:off x="128464" y="188639"/>
            <a:ext cx="5400600" cy="6380303"/>
            <a:chOff x="-1094919" y="254512"/>
            <a:chExt cx="4605297" cy="8321079"/>
          </a:xfrm>
        </p:grpSpPr>
        <p:sp>
          <p:nvSpPr>
            <p:cNvPr id="5" name="Arrondir un rectangle à un seul coin 4"/>
            <p:cNvSpPr/>
            <p:nvPr/>
          </p:nvSpPr>
          <p:spPr>
            <a:xfrm>
              <a:off x="-1094919" y="254512"/>
              <a:ext cx="4605297" cy="8321079"/>
            </a:xfrm>
            <a:prstGeom prst="rect">
              <a:avLst/>
            </a:prstGeom>
            <a:gradFill flip="none" rotWithShape="1">
              <a:gsLst>
                <a:gs pos="21000">
                  <a:schemeClr val="accent2"/>
                </a:gs>
                <a:gs pos="54000">
                  <a:schemeClr val="accent2">
                    <a:lumMod val="97000"/>
                    <a:lumOff val="3000"/>
                    <a:alpha val="71000"/>
                  </a:schemeClr>
                </a:gs>
                <a:gs pos="100000">
                  <a:schemeClr val="bg1">
                    <a:alpha val="0"/>
                  </a:schemeClr>
                </a:gs>
              </a:gsLst>
              <a:lin ang="10800000" scaled="0"/>
              <a:tileRect/>
            </a:gra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3079" name="ZoneTexte 6"/>
            <p:cNvSpPr txBox="1">
              <a:spLocks noChangeArrowheads="1"/>
            </p:cNvSpPr>
            <p:nvPr/>
          </p:nvSpPr>
          <p:spPr bwMode="auto">
            <a:xfrm>
              <a:off x="-816001" y="4110216"/>
              <a:ext cx="2804470" cy="1806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threePt" dir="t"/>
              </a:scene3d>
              <a:sp3d>
                <a:bevelB w="63500" h="63500" prst="angle"/>
              </a:sp3d>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b="1" dirty="0">
                  <a:solidFill>
                    <a:schemeClr val="accent4"/>
                  </a:solidFill>
                  <a:latin typeface="Arial" panose="020B0604020202020204" pitchFamily="34" charset="0"/>
                  <a:ea typeface="MS PGothic" panose="020B0600070205080204" pitchFamily="34" charset="-128"/>
                </a:rPr>
                <a:t>LIVRET </a:t>
              </a:r>
              <a:r>
                <a:rPr lang="fr-FR" altLang="fr-FR" sz="2800" b="1" dirty="0" smtClean="0">
                  <a:solidFill>
                    <a:schemeClr val="accent4"/>
                  </a:solidFill>
                  <a:latin typeface="Arial" panose="020B0604020202020204" pitchFamily="34" charset="0"/>
                  <a:ea typeface="MS PGothic" panose="020B0600070205080204" pitchFamily="34" charset="-128"/>
                </a:rPr>
                <a:t>D’ACCUEIL </a:t>
              </a:r>
              <a:r>
                <a:rPr lang="fr-FR" altLang="fr-FR" sz="2800" b="1" dirty="0">
                  <a:solidFill>
                    <a:schemeClr val="accent4"/>
                  </a:solidFill>
                  <a:latin typeface="Arial" panose="020B0604020202020204" pitchFamily="34" charset="0"/>
                  <a:ea typeface="MS PGothic" panose="020B0600070205080204" pitchFamily="34" charset="-128"/>
                </a:rPr>
                <a:t>PRODUCTEUR</a:t>
              </a:r>
            </a:p>
          </p:txBody>
        </p:sp>
      </p:grpSp>
      <p:sp>
        <p:nvSpPr>
          <p:cNvPr id="4" name="Rectangle 3"/>
          <p:cNvSpPr/>
          <p:nvPr/>
        </p:nvSpPr>
        <p:spPr>
          <a:xfrm>
            <a:off x="455549" y="1844824"/>
            <a:ext cx="6153635" cy="1015663"/>
          </a:xfrm>
          <a:prstGeom prst="rect">
            <a:avLst/>
          </a:prstGeom>
        </p:spPr>
        <p:txBody>
          <a:bodyPr wrap="square">
            <a:spAutoFit/>
          </a:bodyPr>
          <a:lstStyle/>
          <a:p>
            <a:r>
              <a:rPr lang="fr-FR" sz="3200" b="1" dirty="0">
                <a:solidFill>
                  <a:schemeClr val="bg1"/>
                </a:solidFill>
                <a:latin typeface="Frutiger Light" panose="020B0400030504020204" pitchFamily="34" charset="0"/>
              </a:rPr>
              <a:t>APPEL D’OFFRES </a:t>
            </a:r>
            <a:r>
              <a:rPr lang="fr-FR" sz="3200" b="1" dirty="0" smtClean="0">
                <a:solidFill>
                  <a:schemeClr val="bg1"/>
                </a:solidFill>
                <a:latin typeface="Frutiger Light" panose="020B0400030504020204" pitchFamily="34" charset="0"/>
              </a:rPr>
              <a:t>BIOMASSE 2016</a:t>
            </a:r>
          </a:p>
          <a:p>
            <a:r>
              <a:rPr lang="fr-FR" sz="2800" b="1" dirty="0" smtClean="0">
                <a:solidFill>
                  <a:schemeClr val="bg1"/>
                </a:solidFill>
                <a:latin typeface="Frutiger Light" panose="020B0400030504020204" pitchFamily="34" charset="0"/>
              </a:rPr>
              <a:t>FB16CR </a:t>
            </a:r>
            <a:r>
              <a:rPr lang="fr-FR" sz="2800" b="1" dirty="0">
                <a:solidFill>
                  <a:schemeClr val="bg1"/>
                </a:solidFill>
                <a:latin typeface="Frutiger Light" panose="020B0400030504020204" pitchFamily="34" charset="0"/>
              </a:rPr>
              <a:t>– </a:t>
            </a:r>
            <a:r>
              <a:rPr lang="fr-FR" sz="2800" b="1" dirty="0" smtClean="0">
                <a:solidFill>
                  <a:schemeClr val="bg1"/>
                </a:solidFill>
                <a:latin typeface="Frutiger Light" panose="020B0400030504020204" pitchFamily="34" charset="0"/>
              </a:rPr>
              <a:t>FB17CR </a:t>
            </a:r>
            <a:r>
              <a:rPr lang="fr-FR" sz="2800" b="1" dirty="0">
                <a:solidFill>
                  <a:schemeClr val="bg1"/>
                </a:solidFill>
                <a:latin typeface="Frutiger Light" panose="020B0400030504020204" pitchFamily="34" charset="0"/>
              </a:rPr>
              <a:t>– </a:t>
            </a:r>
            <a:r>
              <a:rPr lang="fr-FR" sz="2800" b="1" dirty="0" smtClean="0">
                <a:solidFill>
                  <a:schemeClr val="bg1"/>
                </a:solidFill>
                <a:latin typeface="Frutiger Light" panose="020B0400030504020204" pitchFamily="34" charset="0"/>
              </a:rPr>
              <a:t>FB19CR  </a:t>
            </a:r>
            <a:endParaRPr lang="fr-FR" sz="2800" b="1" dirty="0">
              <a:solidFill>
                <a:schemeClr val="bg1"/>
              </a:solidFill>
              <a:latin typeface="Frutiger Light" panose="020B0400030504020204" pitchFamily="34"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549" y="476672"/>
            <a:ext cx="1078994" cy="460249"/>
          </a:xfrm>
          <a:prstGeom prst="rect">
            <a:avLst/>
          </a:prstGeom>
        </p:spPr>
      </p:pic>
      <p:sp>
        <p:nvSpPr>
          <p:cNvPr id="7" name="ZoneTexte 6"/>
          <p:cNvSpPr txBox="1"/>
          <p:nvPr/>
        </p:nvSpPr>
        <p:spPr>
          <a:xfrm>
            <a:off x="632520" y="5876445"/>
            <a:ext cx="2016224" cy="246221"/>
          </a:xfrm>
          <a:prstGeom prst="rect">
            <a:avLst/>
          </a:prstGeom>
          <a:noFill/>
        </p:spPr>
        <p:txBody>
          <a:bodyPr wrap="square" rtlCol="0">
            <a:spAutoFit/>
          </a:bodyPr>
          <a:lstStyle/>
          <a:p>
            <a:r>
              <a:rPr lang="fr-FR" sz="1000" dirty="0" smtClean="0">
                <a:solidFill>
                  <a:schemeClr val="bg1"/>
                </a:solidFill>
              </a:rPr>
              <a:t>Septembre 2021</a:t>
            </a:r>
            <a:endParaRPr lang="fr-FR" sz="1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3051" y="1821867"/>
            <a:ext cx="2232248" cy="4013876"/>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2293" name="Image 5" descr="EDF_Logo_4C_v_F.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100" y="5928136"/>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e la date 7"/>
          <p:cNvSpPr>
            <a:spLocks noGrp="1"/>
          </p:cNvSpPr>
          <p:nvPr>
            <p:ph type="dt" sz="quarter" idx="10"/>
          </p:nvPr>
        </p:nvSpPr>
        <p:spPr/>
        <p:txBody>
          <a:bodyPr/>
          <a:lstStyle/>
          <a:p>
            <a:pPr>
              <a:defRPr/>
            </a:pPr>
            <a:fld id="{59D7BA3E-20B3-4558-BF32-A5B1608E0A16}" type="datetime1">
              <a:rPr lang="fr-FR"/>
              <a:pPr>
                <a:defRPr/>
              </a:pPr>
              <a:t>07/09/2021</a:t>
            </a:fld>
            <a:endParaRPr lang="fr-FR" dirty="0"/>
          </a:p>
        </p:txBody>
      </p:sp>
      <p:sp>
        <p:nvSpPr>
          <p:cNvPr id="12295" name="Espace réservé du numéro de diapositive 8"/>
          <p:cNvSpPr>
            <a:spLocks noGrp="1"/>
          </p:cNvSpPr>
          <p:nvPr>
            <p:ph type="sldNum" sz="quarter" idx="12"/>
          </p:nvPr>
        </p:nvSpPr>
        <p:spPr bwMode="auto">
          <a:xfrm>
            <a:off x="7066501" y="6356350"/>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790557D-1A59-438D-907E-DEE208A89750}" type="slidenum">
              <a:rPr lang="fr-FR" altLang="fr-FR" sz="1200" smtClean="0">
                <a:solidFill>
                  <a:srgbClr val="979797"/>
                </a:solidFill>
              </a:rPr>
              <a:pPr>
                <a:spcBef>
                  <a:spcPct val="0"/>
                </a:spcBef>
                <a:buFontTx/>
                <a:buNone/>
              </a:pPr>
              <a:t>10</a:t>
            </a:fld>
            <a:endParaRPr lang="fr-FR" altLang="fr-FR" sz="1200" dirty="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2297"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dirty="0">
                <a:solidFill>
                  <a:schemeClr val="bg1"/>
                </a:solidFill>
                <a:latin typeface="Frutiger Roman" pitchFamily="34" charset="0"/>
              </a:rPr>
              <a:t>Parcours de contractualisation : étape </a:t>
            </a:r>
            <a:r>
              <a:rPr lang="fr-FR" altLang="fr-FR" sz="2800" dirty="0" smtClean="0">
                <a:solidFill>
                  <a:schemeClr val="bg1"/>
                </a:solidFill>
                <a:latin typeface="Frutiger Roman" pitchFamily="34" charset="0"/>
              </a:rPr>
              <a:t>3</a:t>
            </a:r>
            <a:endParaRPr lang="fr-FR" altLang="fr-FR" sz="2800" dirty="0">
              <a:solidFill>
                <a:schemeClr val="bg1"/>
              </a:solidFill>
              <a:latin typeface="Frutiger Roman" pitchFamily="34" charset="0"/>
            </a:endParaRPr>
          </a:p>
        </p:txBody>
      </p:sp>
      <p:sp>
        <p:nvSpPr>
          <p:cNvPr id="12298" name="ZoneTexte 18"/>
          <p:cNvSpPr txBox="1">
            <a:spLocks noChangeArrowheads="1"/>
          </p:cNvSpPr>
          <p:nvPr/>
        </p:nvSpPr>
        <p:spPr bwMode="auto">
          <a:xfrm>
            <a:off x="665006" y="2386114"/>
            <a:ext cx="639445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just" eaLnBrk="1" hangingPunct="1">
              <a:spcBef>
                <a:spcPct val="0"/>
              </a:spcBef>
              <a:buSzPct val="115000"/>
              <a:buFont typeface="Wingdings" panose="05000000000000000000" pitchFamily="2" charset="2"/>
              <a:buChar char="Ø"/>
            </a:pPr>
            <a:endParaRPr lang="fr-FR" altLang="fr-FR" sz="1300" dirty="0" smtClean="0">
              <a:solidFill>
                <a:schemeClr val="accent1"/>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smtClean="0">
                <a:solidFill>
                  <a:schemeClr val="accent1"/>
                </a:solidFill>
                <a:latin typeface="Arial" panose="020B0604020202020204" pitchFamily="34" charset="0"/>
              </a:rPr>
              <a:t>J’achève </a:t>
            </a:r>
            <a:r>
              <a:rPr lang="fr-FR" altLang="fr-FR" sz="1300" dirty="0">
                <a:solidFill>
                  <a:schemeClr val="accent1"/>
                </a:solidFill>
                <a:latin typeface="Arial" panose="020B0604020202020204" pitchFamily="34" charset="0"/>
              </a:rPr>
              <a:t>mon installation dans un délai de </a:t>
            </a:r>
            <a:r>
              <a:rPr lang="fr-FR" altLang="fr-FR" sz="1300" dirty="0" smtClean="0">
                <a:solidFill>
                  <a:schemeClr val="accent1"/>
                </a:solidFill>
                <a:latin typeface="Arial" panose="020B0604020202020204" pitchFamily="34" charset="0"/>
              </a:rPr>
              <a:t>3 ans </a:t>
            </a:r>
            <a:r>
              <a:rPr lang="fr-FR" altLang="fr-FR" sz="1300" dirty="0">
                <a:solidFill>
                  <a:schemeClr val="accent1"/>
                </a:solidFill>
                <a:latin typeface="Arial" panose="020B0604020202020204" pitchFamily="34" charset="0"/>
              </a:rPr>
              <a:t>à compter de la date de </a:t>
            </a:r>
            <a:r>
              <a:rPr lang="fr-FR" altLang="fr-FR" sz="1300" dirty="0" smtClean="0">
                <a:solidFill>
                  <a:schemeClr val="accent1"/>
                </a:solidFill>
                <a:latin typeface="Arial" panose="020B0604020202020204" pitchFamily="34" charset="0"/>
              </a:rPr>
              <a:t>désignation comme lauréat à l’appel d’offres. </a:t>
            </a:r>
            <a:r>
              <a:rPr lang="fr-FR" altLang="fr-FR" sz="1300" dirty="0">
                <a:solidFill>
                  <a:schemeClr val="accent1"/>
                </a:solidFill>
                <a:latin typeface="Arial" panose="020B0604020202020204" pitchFamily="34" charset="0"/>
              </a:rPr>
              <a:t>Dans le cas contraire, je me rapproche d’EDF OA afin de connaître les démarches à </a:t>
            </a:r>
            <a:r>
              <a:rPr lang="fr-FR" altLang="fr-FR" sz="1300" dirty="0" smtClean="0">
                <a:solidFill>
                  <a:schemeClr val="accent1"/>
                </a:solidFill>
                <a:latin typeface="Arial" panose="020B0604020202020204" pitchFamily="34" charset="0"/>
              </a:rPr>
              <a:t>suivre</a:t>
            </a:r>
            <a:r>
              <a:rPr lang="fr-FR" altLang="fr-FR" sz="1300" dirty="0" smtClean="0">
                <a:solidFill>
                  <a:schemeClr val="accent1"/>
                </a:solidFill>
                <a:latin typeface="Arial" panose="020B0604020202020204" pitchFamily="34" charset="0"/>
              </a:rPr>
              <a:t>.</a:t>
            </a:r>
          </a:p>
          <a:p>
            <a:pPr algn="just" eaLnBrk="1" hangingPunct="1">
              <a:spcBef>
                <a:spcPct val="0"/>
              </a:spcBef>
              <a:buSzPct val="115000"/>
              <a:buNone/>
            </a:pPr>
            <a:endParaRPr lang="fr-FR" altLang="fr-FR" sz="1300" dirty="0" smtClean="0">
              <a:solidFill>
                <a:schemeClr val="accent1"/>
              </a:solidFill>
              <a:latin typeface="Arial" panose="020B0604020202020204" pitchFamily="34" charset="0"/>
            </a:endParaRPr>
          </a:p>
          <a:p>
            <a:pPr algn="just" eaLnBrk="1" hangingPunct="1">
              <a:spcBef>
                <a:spcPct val="0"/>
              </a:spcBef>
              <a:buSzPct val="115000"/>
              <a:buNone/>
            </a:pPr>
            <a:endParaRPr lang="fr-FR" altLang="fr-FR" sz="1300" dirty="0">
              <a:solidFill>
                <a:schemeClr val="accent1"/>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a:solidFill>
                  <a:schemeClr val="accent1"/>
                </a:solidFill>
                <a:latin typeface="Arial" panose="020B0604020202020204" pitchFamily="34" charset="0"/>
              </a:rPr>
              <a:t>Je fais </a:t>
            </a:r>
            <a:r>
              <a:rPr lang="fr-FR" altLang="fr-FR" sz="1300" dirty="0" smtClean="0">
                <a:solidFill>
                  <a:schemeClr val="accent1"/>
                </a:solidFill>
                <a:latin typeface="Arial" panose="020B0604020202020204" pitchFamily="34" charset="0"/>
              </a:rPr>
              <a:t>délivrer </a:t>
            </a:r>
            <a:r>
              <a:rPr lang="fr-FR" altLang="fr-FR" sz="1300" b="1" dirty="0" smtClean="0">
                <a:solidFill>
                  <a:schemeClr val="accent1"/>
                </a:solidFill>
                <a:latin typeface="Arial" panose="020B0604020202020204" pitchFamily="34" charset="0"/>
              </a:rPr>
              <a:t>une </a:t>
            </a:r>
            <a:r>
              <a:rPr lang="fr-FR" altLang="fr-FR" sz="1300" b="1" dirty="0">
                <a:solidFill>
                  <a:schemeClr val="accent1"/>
                </a:solidFill>
                <a:latin typeface="Arial" panose="020B0604020202020204" pitchFamily="34" charset="0"/>
              </a:rPr>
              <a:t>attestation de </a:t>
            </a:r>
            <a:r>
              <a:rPr lang="fr-FR" altLang="fr-FR" sz="1300" b="1" dirty="0" smtClean="0">
                <a:solidFill>
                  <a:schemeClr val="accent1"/>
                </a:solidFill>
                <a:latin typeface="Arial" panose="020B0604020202020204" pitchFamily="34" charset="0"/>
              </a:rPr>
              <a:t>conformité par un organisme agréé </a:t>
            </a:r>
            <a:r>
              <a:rPr lang="fr-FR" altLang="fr-FR" sz="1300" dirty="0">
                <a:solidFill>
                  <a:schemeClr val="accent1"/>
                </a:solidFill>
                <a:latin typeface="Arial" panose="020B0604020202020204" pitchFamily="34" charset="0"/>
              </a:rPr>
              <a:t>qui confirmera le respect du cahier des charges de l’appel d’offres </a:t>
            </a:r>
            <a:r>
              <a:rPr lang="fr-FR" altLang="fr-FR" sz="1300" dirty="0" smtClean="0">
                <a:solidFill>
                  <a:schemeClr val="accent1"/>
                </a:solidFill>
                <a:latin typeface="Arial" panose="020B0604020202020204" pitchFamily="34" charset="0"/>
              </a:rPr>
              <a:t>biomasse </a:t>
            </a:r>
            <a:r>
              <a:rPr lang="fr-FR" altLang="fr-FR" sz="1300" dirty="0">
                <a:solidFill>
                  <a:schemeClr val="accent1"/>
                </a:solidFill>
                <a:latin typeface="Arial" panose="020B0604020202020204" pitchFamily="34" charset="0"/>
              </a:rPr>
              <a:t>et la conformité de l’installation aux éléments mentionnés dans mon offre de </a:t>
            </a:r>
            <a:r>
              <a:rPr lang="fr-FR" altLang="fr-FR" sz="1300" dirty="0" smtClean="0">
                <a:solidFill>
                  <a:schemeClr val="accent1"/>
                </a:solidFill>
                <a:latin typeface="Arial" panose="020B0604020202020204" pitchFamily="34" charset="0"/>
              </a:rPr>
              <a:t>candidature.</a:t>
            </a:r>
            <a:endParaRPr lang="fr-FR" altLang="fr-FR" sz="1300" dirty="0">
              <a:solidFill>
                <a:schemeClr val="accent1"/>
              </a:solidFill>
              <a:latin typeface="Arial" panose="020B0604020202020204" pitchFamily="34" charset="0"/>
            </a:endParaRPr>
          </a:p>
          <a:p>
            <a:pPr algn="just" eaLnBrk="1" hangingPunct="1">
              <a:spcBef>
                <a:spcPct val="0"/>
              </a:spcBef>
              <a:buSzPct val="115000"/>
              <a:buFontTx/>
              <a:buBlip>
                <a:blip r:embed="rId4"/>
              </a:buBlip>
            </a:pPr>
            <a:endParaRPr lang="fr-FR" altLang="fr-FR" sz="1300" dirty="0">
              <a:solidFill>
                <a:schemeClr val="accent1"/>
              </a:solidFill>
              <a:latin typeface="Arial" panose="020B0604020202020204" pitchFamily="34" charset="0"/>
            </a:endParaRPr>
          </a:p>
          <a:p>
            <a:pPr algn="just" eaLnBrk="1" hangingPunct="1">
              <a:spcBef>
                <a:spcPct val="0"/>
              </a:spcBef>
              <a:buSzPct val="115000"/>
              <a:buNone/>
            </a:pPr>
            <a:endParaRPr lang="fr-FR" altLang="fr-FR" sz="1300" dirty="0">
              <a:solidFill>
                <a:srgbClr val="005BBB"/>
              </a:solidFill>
              <a:latin typeface="Arial" panose="020B0604020202020204" pitchFamily="34" charset="0"/>
            </a:endParaRPr>
          </a:p>
        </p:txBody>
      </p:sp>
      <p:sp>
        <p:nvSpPr>
          <p:cNvPr id="21" name="ZoneTexte 20"/>
          <p:cNvSpPr txBox="1"/>
          <p:nvPr/>
        </p:nvSpPr>
        <p:spPr>
          <a:xfrm>
            <a:off x="840979" y="1790755"/>
            <a:ext cx="6366267" cy="369332"/>
          </a:xfrm>
          <a:prstGeom prst="rect">
            <a:avLst/>
          </a:prstGeom>
          <a:noFill/>
        </p:spPr>
        <p:txBody>
          <a:bodyPr wrap="square">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Achèvement de l’installation </a:t>
            </a:r>
            <a:r>
              <a:rPr lang="fr-FR" dirty="0" smtClean="0">
                <a:solidFill>
                  <a:schemeClr val="accent4"/>
                </a:solidFill>
                <a:effectLst>
                  <a:outerShdw blurRad="38100" dist="38100" dir="2700000" algn="tl">
                    <a:srgbClr val="000000">
                      <a:alpha val="43137"/>
                    </a:srgbClr>
                  </a:outerShdw>
                </a:effectLst>
                <a:latin typeface="Frutiger Roman" pitchFamily="34" charset="0"/>
                <a:cs typeface="+mn-cs"/>
              </a:rPr>
              <a:t>et attestation de conformité</a:t>
            </a:r>
            <a:endParaRPr lang="fr-FR" dirty="0">
              <a:solidFill>
                <a:schemeClr val="accent4"/>
              </a:solidFill>
              <a:effectLst>
                <a:outerShdw blurRad="38100" dist="38100" dir="2700000" algn="tl">
                  <a:srgbClr val="000000">
                    <a:alpha val="43137"/>
                  </a:srgbClr>
                </a:outerShdw>
              </a:effectLst>
              <a:latin typeface="Frutiger Roman" pitchFamily="34" charset="0"/>
              <a:cs typeface="+mn-cs"/>
            </a:endParaRPr>
          </a:p>
        </p:txBody>
      </p:sp>
      <p:sp>
        <p:nvSpPr>
          <p:cNvPr id="18" name="Rectangle 17"/>
          <p:cNvSpPr/>
          <p:nvPr/>
        </p:nvSpPr>
        <p:spPr>
          <a:xfrm>
            <a:off x="452579" y="1403045"/>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2301" name="ZoneTexte 34"/>
          <p:cNvSpPr txBox="1">
            <a:spLocks noChangeArrowheads="1"/>
          </p:cNvSpPr>
          <p:nvPr/>
        </p:nvSpPr>
        <p:spPr bwMode="auto">
          <a:xfrm>
            <a:off x="452578" y="1391529"/>
            <a:ext cx="3603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dirty="0" smtClean="0">
                <a:solidFill>
                  <a:schemeClr val="bg1"/>
                </a:solidFill>
                <a:latin typeface="Arial" panose="020B0604020202020204" pitchFamily="34" charset="0"/>
              </a:rPr>
              <a:t>3</a:t>
            </a:r>
            <a:endParaRPr lang="fr-FR" altLang="fr-FR" sz="1800" dirty="0">
              <a:solidFill>
                <a:schemeClr val="bg1"/>
              </a:solidFill>
              <a:latin typeface="Arial" panose="020B0604020202020204" pitchFamily="34" charset="0"/>
            </a:endParaRPr>
          </a:p>
        </p:txBody>
      </p:sp>
      <p:pic>
        <p:nvPicPr>
          <p:cNvPr id="12302" name="Image 11" descr="picto info blanc.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73280" y="1975421"/>
            <a:ext cx="623888"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p:cNvSpPr/>
          <p:nvPr/>
        </p:nvSpPr>
        <p:spPr bwMode="auto">
          <a:xfrm>
            <a:off x="7365646" y="2626171"/>
            <a:ext cx="2158987" cy="1165352"/>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spcBef>
                <a:spcPts val="600"/>
              </a:spcBef>
              <a:spcAft>
                <a:spcPts val="0"/>
              </a:spcAft>
              <a:tabLst>
                <a:tab pos="0" algn="l"/>
                <a:tab pos="361950" algn="l"/>
                <a:tab pos="804863" algn="l"/>
                <a:tab pos="1255713" algn="l"/>
              </a:tabLst>
              <a:defRPr/>
            </a:pPr>
            <a:r>
              <a:rPr lang="fr-FR" sz="1100" dirty="0">
                <a:solidFill>
                  <a:srgbClr val="FFFFFF"/>
                </a:solidFill>
                <a:ea typeface="ＭＳ Ｐゴシック" charset="-128"/>
              </a:rPr>
              <a:t>Cf. question « À quel bureau de contrôle dois-je m’adresser pour la réalisation de l’attestation de conformité de mon installation? » </a:t>
            </a:r>
            <a:r>
              <a:rPr lang="fr-FR" sz="1100" dirty="0" smtClean="0">
                <a:solidFill>
                  <a:srgbClr val="FFFFFF"/>
                </a:solidFill>
                <a:ea typeface="ＭＳ Ｐゴシック" charset="-128"/>
              </a:rPr>
              <a:t>(</a:t>
            </a:r>
            <a:r>
              <a:rPr lang="fr-FR" sz="1100" i="1" dirty="0" smtClean="0">
                <a:solidFill>
                  <a:srgbClr val="FFFFFF"/>
                </a:solidFill>
                <a:ea typeface="ＭＳ Ｐゴシック" charset="-128"/>
              </a:rPr>
              <a:t>page 17)</a:t>
            </a:r>
            <a:endParaRPr lang="fr-FR" sz="1100" dirty="0">
              <a:solidFill>
                <a:srgbClr val="FFFFFF"/>
              </a:solidFill>
              <a:ea typeface="ＭＳ Ｐゴシック" charset="-128"/>
            </a:endParaRPr>
          </a:p>
        </p:txBody>
      </p:sp>
      <p:sp>
        <p:nvSpPr>
          <p:cNvPr id="30" name="Rectangle 29"/>
          <p:cNvSpPr/>
          <p:nvPr/>
        </p:nvSpPr>
        <p:spPr bwMode="auto">
          <a:xfrm>
            <a:off x="7365646" y="4900194"/>
            <a:ext cx="2091254" cy="760363"/>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spcBef>
                <a:spcPts val="600"/>
              </a:spcBef>
              <a:spcAft>
                <a:spcPts val="0"/>
              </a:spcAft>
              <a:tabLst>
                <a:tab pos="0" algn="l"/>
                <a:tab pos="361950" algn="l"/>
                <a:tab pos="804863" algn="l"/>
                <a:tab pos="1255713" algn="l"/>
              </a:tabLst>
              <a:defRPr/>
            </a:pPr>
            <a:r>
              <a:rPr lang="fr-FR" sz="1100" dirty="0">
                <a:solidFill>
                  <a:srgbClr val="FFFFFF"/>
                </a:solidFill>
                <a:ea typeface="ＭＳ Ｐゴシック" charset="-128"/>
              </a:rPr>
              <a:t>La prise d’effet du contrat est subordonnée à la fourniture de </a:t>
            </a:r>
            <a:r>
              <a:rPr lang="fr-FR" sz="1100" dirty="0" smtClean="0">
                <a:solidFill>
                  <a:srgbClr val="FFFFFF"/>
                </a:solidFill>
                <a:ea typeface="ＭＳ Ｐゴシック" charset="-128"/>
              </a:rPr>
              <a:t>de l’ </a:t>
            </a:r>
            <a:r>
              <a:rPr lang="fr-FR" sz="1100" dirty="0">
                <a:solidFill>
                  <a:srgbClr val="FFFFFF"/>
                </a:solidFill>
                <a:ea typeface="ＭＳ Ｐゴシック" charset="-128"/>
              </a:rPr>
              <a:t>attestation de </a:t>
            </a:r>
            <a:r>
              <a:rPr lang="fr-FR" sz="1100" dirty="0" smtClean="0">
                <a:solidFill>
                  <a:srgbClr val="FFFFFF"/>
                </a:solidFill>
                <a:ea typeface="ＭＳ Ｐゴシック" charset="-128"/>
              </a:rPr>
              <a:t>conformité.</a:t>
            </a:r>
            <a:endParaRPr lang="fr-FR" sz="1100" dirty="0">
              <a:solidFill>
                <a:srgbClr val="FFFFFF"/>
              </a:solidFill>
              <a:ea typeface="ＭＳ Ｐゴシック" charset="-128"/>
            </a:endParaRPr>
          </a:p>
        </p:txBody>
      </p:sp>
      <p:pic>
        <p:nvPicPr>
          <p:cNvPr id="12309" name="Image 11" descr="picto info blanc.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73281" y="4183671"/>
            <a:ext cx="623887"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9263" y="1557338"/>
            <a:ext cx="2183259" cy="2879774"/>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0245"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D7B70FA-237E-4BFD-9DA9-0A0B6A7F5950}" type="slidenum">
              <a:rPr lang="fr-FR" altLang="fr-FR" sz="1200" smtClean="0">
                <a:solidFill>
                  <a:srgbClr val="979797"/>
                </a:solidFill>
              </a:rPr>
              <a:pPr>
                <a:spcBef>
                  <a:spcPct val="0"/>
                </a:spcBef>
                <a:buFontTx/>
                <a:buNone/>
              </a:pPr>
              <a:t>11</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0249"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dirty="0">
                <a:solidFill>
                  <a:schemeClr val="bg1"/>
                </a:solidFill>
                <a:latin typeface="Frutiger Roman" pitchFamily="34" charset="0"/>
              </a:rPr>
              <a:t>Parcours de contractualisation : étape </a:t>
            </a:r>
            <a:r>
              <a:rPr lang="fr-FR" altLang="fr-FR" sz="2800" dirty="0" smtClean="0">
                <a:solidFill>
                  <a:schemeClr val="bg1"/>
                </a:solidFill>
                <a:latin typeface="Frutiger Roman" pitchFamily="34" charset="0"/>
              </a:rPr>
              <a:t>4</a:t>
            </a:r>
            <a:endParaRPr lang="fr-FR" altLang="fr-FR" sz="2800" dirty="0">
              <a:solidFill>
                <a:schemeClr val="bg1"/>
              </a:solidFill>
              <a:latin typeface="Frutiger Roman" pitchFamily="34" charset="0"/>
            </a:endParaRPr>
          </a:p>
        </p:txBody>
      </p:sp>
      <p:sp>
        <p:nvSpPr>
          <p:cNvPr id="9226" name="ZoneTexte 18"/>
          <p:cNvSpPr txBox="1">
            <a:spLocks noChangeArrowheads="1"/>
          </p:cNvSpPr>
          <p:nvPr/>
        </p:nvSpPr>
        <p:spPr bwMode="auto">
          <a:xfrm>
            <a:off x="739775" y="2035660"/>
            <a:ext cx="6480175" cy="421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SzPct val="115000"/>
              <a:buFontTx/>
              <a:buNone/>
              <a:defRPr/>
            </a:pPr>
            <a:r>
              <a:rPr lang="fr-FR" altLang="fr-FR" sz="1300" b="1" dirty="0" smtClean="0">
                <a:solidFill>
                  <a:srgbClr val="005BBB"/>
                </a:solidFill>
                <a:latin typeface="Arial" panose="020B0604020202020204" pitchFamily="34" charset="0"/>
              </a:rPr>
              <a:t>Après </a:t>
            </a:r>
            <a:r>
              <a:rPr lang="fr-FR" altLang="fr-FR" sz="1300" b="1" dirty="0" smtClean="0">
                <a:solidFill>
                  <a:srgbClr val="005BBB"/>
                </a:solidFill>
                <a:latin typeface="Arial" panose="020B0604020202020204" pitchFamily="34" charset="0"/>
              </a:rPr>
              <a:t>ou concomitamment </a:t>
            </a:r>
            <a:r>
              <a:rPr lang="fr-FR" altLang="fr-FR" sz="1300" dirty="0" smtClean="0">
                <a:solidFill>
                  <a:srgbClr val="005BBB"/>
                </a:solidFill>
                <a:latin typeface="Arial" panose="020B0604020202020204" pitchFamily="34" charset="0"/>
              </a:rPr>
              <a:t>à l’envoi de la demande contrat, je notifie à EDF OA la </a:t>
            </a:r>
            <a:r>
              <a:rPr lang="fr-FR" altLang="fr-FR" sz="1300" b="1" dirty="0" smtClean="0">
                <a:solidFill>
                  <a:srgbClr val="005BBB"/>
                </a:solidFill>
                <a:latin typeface="Arial" panose="020B0604020202020204" pitchFamily="34" charset="0"/>
              </a:rPr>
              <a:t>date projetée de prise d’effet </a:t>
            </a:r>
            <a:r>
              <a:rPr lang="fr-FR" altLang="fr-FR" sz="1300" dirty="0" smtClean="0">
                <a:solidFill>
                  <a:srgbClr val="005BBB"/>
                </a:solidFill>
                <a:latin typeface="Arial" panose="020B0604020202020204" pitchFamily="34" charset="0"/>
              </a:rPr>
              <a:t>:</a:t>
            </a:r>
          </a:p>
          <a:p>
            <a:pPr algn="just" eaLnBrk="1" hangingPunct="1">
              <a:spcBef>
                <a:spcPct val="0"/>
              </a:spcBef>
              <a:buSzPct val="115000"/>
              <a:buFontTx/>
              <a:buNone/>
              <a:defRPr/>
            </a:pPr>
            <a:endParaRPr lang="fr-FR" altLang="fr-FR" sz="1300" dirty="0" smtClean="0">
              <a:solidFill>
                <a:srgbClr val="005BBB"/>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
              <a:defRPr/>
            </a:pPr>
            <a:r>
              <a:rPr lang="fr-FR" altLang="fr-FR" sz="1300" dirty="0" smtClean="0">
                <a:solidFill>
                  <a:srgbClr val="005BBB"/>
                </a:solidFill>
                <a:latin typeface="Arial" panose="020B0604020202020204" pitchFamily="34" charset="0"/>
              </a:rPr>
              <a:t>Avec un </a:t>
            </a:r>
            <a:r>
              <a:rPr lang="fr-FR" altLang="fr-FR" sz="1300" dirty="0" smtClean="0">
                <a:solidFill>
                  <a:srgbClr val="FF0000"/>
                </a:solidFill>
                <a:latin typeface="Arial" panose="020B0604020202020204" pitchFamily="34" charset="0"/>
              </a:rPr>
              <a:t>préavis de 15 jours</a:t>
            </a:r>
            <a:r>
              <a:rPr lang="fr-FR" altLang="fr-FR" sz="1300" dirty="0" smtClean="0">
                <a:solidFill>
                  <a:schemeClr val="accent1"/>
                </a:solidFill>
                <a:latin typeface="Arial" panose="020B0604020202020204" pitchFamily="34" charset="0"/>
              </a:rPr>
              <a:t>,</a:t>
            </a:r>
          </a:p>
          <a:p>
            <a:pPr marL="285750" indent="-285750" algn="just" eaLnBrk="1" hangingPunct="1">
              <a:spcBef>
                <a:spcPct val="0"/>
              </a:spcBef>
              <a:buSzPct val="115000"/>
              <a:buFont typeface="Wingdings" panose="05000000000000000000" pitchFamily="2" charset="2"/>
              <a:buChar char="§"/>
              <a:defRPr/>
            </a:pPr>
            <a:r>
              <a:rPr lang="fr-FR" altLang="fr-FR" sz="1300" dirty="0" smtClean="0">
                <a:solidFill>
                  <a:srgbClr val="005BBB"/>
                </a:solidFill>
                <a:latin typeface="Arial" panose="020B0604020202020204" pitchFamily="34" charset="0"/>
              </a:rPr>
              <a:t>Par courrier en recommandé avec accusé de réception</a:t>
            </a:r>
            <a:r>
              <a:rPr lang="fr-FR" altLang="fr-FR" sz="1300" dirty="0" smtClean="0">
                <a:solidFill>
                  <a:srgbClr val="005BBB"/>
                </a:solidFill>
                <a:latin typeface="Arial" panose="020B0604020202020204" pitchFamily="34" charset="0"/>
              </a:rPr>
              <a:t>.</a:t>
            </a:r>
          </a:p>
          <a:p>
            <a:pPr algn="just" eaLnBrk="1" hangingPunct="1">
              <a:spcBef>
                <a:spcPct val="0"/>
              </a:spcBef>
              <a:buSzPct val="115000"/>
              <a:buNone/>
              <a:defRPr/>
            </a:pPr>
            <a:endParaRPr lang="fr-FR" altLang="fr-FR" sz="1300" dirty="0" smtClean="0">
              <a:solidFill>
                <a:srgbClr val="005BBB"/>
              </a:solidFill>
              <a:latin typeface="Arial" panose="020B0604020202020204" pitchFamily="34" charset="0"/>
            </a:endParaRPr>
          </a:p>
          <a:p>
            <a:pPr algn="just" eaLnBrk="1" hangingPunct="1">
              <a:spcBef>
                <a:spcPct val="0"/>
              </a:spcBef>
              <a:buSzPct val="115000"/>
              <a:buNone/>
              <a:defRPr/>
            </a:pPr>
            <a:endParaRPr lang="fr-FR" altLang="fr-FR" sz="1300" dirty="0" smtClean="0">
              <a:solidFill>
                <a:srgbClr val="005BBB"/>
              </a:solidFill>
              <a:latin typeface="Arial" panose="020B0604020202020204" pitchFamily="34" charset="0"/>
            </a:endParaRPr>
          </a:p>
          <a:p>
            <a:pPr algn="just" eaLnBrk="1" hangingPunct="1">
              <a:spcBef>
                <a:spcPct val="0"/>
              </a:spcBef>
              <a:buSzPct val="115000"/>
              <a:buNone/>
              <a:defRPr/>
            </a:pPr>
            <a:r>
              <a:rPr lang="fr-FR" altLang="fr-FR" sz="1300" dirty="0">
                <a:solidFill>
                  <a:srgbClr val="005BBB"/>
                </a:solidFill>
                <a:latin typeface="Arial" panose="020B0604020202020204" pitchFamily="34" charset="0"/>
              </a:rPr>
              <a:t>La date de prise d’effet de mon contrat est la plus tardive des quatre dates suivantes :</a:t>
            </a:r>
          </a:p>
          <a:p>
            <a:pPr marL="1028700" lvl="1">
              <a:buFont typeface="Wingdings" panose="05000000000000000000" pitchFamily="2" charset="2"/>
              <a:buChar char="Ø"/>
            </a:pPr>
            <a:r>
              <a:rPr lang="fr-FR" sz="1300" dirty="0" smtClean="0">
                <a:solidFill>
                  <a:srgbClr val="005BBB"/>
                </a:solidFill>
                <a:latin typeface="Arial" panose="020B0604020202020204" pitchFamily="34" charset="0"/>
              </a:rPr>
              <a:t>la </a:t>
            </a:r>
            <a:r>
              <a:rPr lang="fr-FR" sz="1300" dirty="0">
                <a:solidFill>
                  <a:srgbClr val="005BBB"/>
                </a:solidFill>
                <a:latin typeface="Arial" panose="020B0604020202020204" pitchFamily="34" charset="0"/>
              </a:rPr>
              <a:t>date projetée de prise d’effet notifiée par le </a:t>
            </a:r>
            <a:r>
              <a:rPr lang="fr-FR" sz="1300" dirty="0" smtClean="0">
                <a:solidFill>
                  <a:srgbClr val="005BBB"/>
                </a:solidFill>
                <a:latin typeface="Arial" panose="020B0604020202020204" pitchFamily="34" charset="0"/>
              </a:rPr>
              <a:t>producteur ; </a:t>
            </a:r>
            <a:endParaRPr lang="fr-FR" sz="1300" dirty="0">
              <a:solidFill>
                <a:srgbClr val="005BBB"/>
              </a:solidFill>
              <a:latin typeface="Arial" panose="020B0604020202020204" pitchFamily="34" charset="0"/>
            </a:endParaRPr>
          </a:p>
          <a:p>
            <a:pPr marL="1028700" lvl="1">
              <a:buFont typeface="Wingdings" panose="05000000000000000000" pitchFamily="2" charset="2"/>
              <a:buChar char="Ø"/>
            </a:pPr>
            <a:r>
              <a:rPr lang="fr-FR" sz="1300" dirty="0" smtClean="0">
                <a:solidFill>
                  <a:srgbClr val="005BBB"/>
                </a:solidFill>
                <a:latin typeface="Arial" panose="020B0604020202020204" pitchFamily="34" charset="0"/>
              </a:rPr>
              <a:t>le </a:t>
            </a:r>
            <a:r>
              <a:rPr lang="fr-FR" sz="1300" dirty="0">
                <a:solidFill>
                  <a:srgbClr val="005BBB"/>
                </a:solidFill>
                <a:latin typeface="Arial" panose="020B0604020202020204" pitchFamily="34" charset="0"/>
              </a:rPr>
              <a:t>premier du mois qui suit la date projetée de prise d’effet, si celle-ci n’est pas un premier de mois ; </a:t>
            </a:r>
          </a:p>
          <a:p>
            <a:pPr marL="1028700" lvl="1">
              <a:buFont typeface="Wingdings" panose="05000000000000000000" pitchFamily="2" charset="2"/>
              <a:buChar char="Ø"/>
            </a:pPr>
            <a:r>
              <a:rPr lang="fr-FR" sz="1300" dirty="0" smtClean="0">
                <a:solidFill>
                  <a:srgbClr val="005BBB"/>
                </a:solidFill>
                <a:latin typeface="Arial" panose="020B0604020202020204" pitchFamily="34" charset="0"/>
              </a:rPr>
              <a:t>le </a:t>
            </a:r>
            <a:r>
              <a:rPr lang="fr-FR" sz="1300" dirty="0">
                <a:solidFill>
                  <a:srgbClr val="005BBB"/>
                </a:solidFill>
                <a:latin typeface="Arial" panose="020B0604020202020204" pitchFamily="34" charset="0"/>
              </a:rPr>
              <a:t>premier du mois qui correspond ou qui suit la date de notification de prise d’effet projetée augmentée de quinze jours ; </a:t>
            </a:r>
          </a:p>
          <a:p>
            <a:pPr marL="1028700" lvl="1">
              <a:buFont typeface="Wingdings" panose="05000000000000000000" pitchFamily="2" charset="2"/>
              <a:buChar char="Ø"/>
            </a:pPr>
            <a:r>
              <a:rPr lang="fr-FR" sz="1300" dirty="0" smtClean="0">
                <a:solidFill>
                  <a:srgbClr val="005BBB"/>
                </a:solidFill>
                <a:latin typeface="Arial" panose="020B0604020202020204" pitchFamily="34" charset="0"/>
              </a:rPr>
              <a:t>le </a:t>
            </a:r>
            <a:r>
              <a:rPr lang="fr-FR" sz="1300" dirty="0">
                <a:solidFill>
                  <a:srgbClr val="005BBB"/>
                </a:solidFill>
                <a:latin typeface="Arial" panose="020B0604020202020204" pitchFamily="34" charset="0"/>
              </a:rPr>
              <a:t>premier du mois qui suit la date de constat figurant dans </a:t>
            </a:r>
            <a:r>
              <a:rPr lang="fr-FR" sz="1300" dirty="0" smtClean="0">
                <a:solidFill>
                  <a:srgbClr val="005BBB"/>
                </a:solidFill>
                <a:latin typeface="Arial" panose="020B0604020202020204" pitchFamily="34" charset="0"/>
              </a:rPr>
              <a:t>l’attestation </a:t>
            </a:r>
            <a:r>
              <a:rPr lang="fr-FR" sz="1300" dirty="0">
                <a:solidFill>
                  <a:srgbClr val="005BBB"/>
                </a:solidFill>
                <a:latin typeface="Arial" panose="020B0604020202020204" pitchFamily="34" charset="0"/>
              </a:rPr>
              <a:t>de Conformité. </a:t>
            </a:r>
          </a:p>
          <a:p>
            <a:endParaRPr lang="fr-FR" sz="1300" dirty="0">
              <a:solidFill>
                <a:srgbClr val="005BBB"/>
              </a:solidFill>
              <a:latin typeface="Arial" panose="020B0604020202020204" pitchFamily="34" charset="0"/>
            </a:endParaRPr>
          </a:p>
          <a:p>
            <a:pPr>
              <a:buNone/>
            </a:pPr>
            <a:r>
              <a:rPr lang="fr-FR" sz="1300" dirty="0">
                <a:solidFill>
                  <a:srgbClr val="005BBB"/>
                </a:solidFill>
                <a:latin typeface="Arial" panose="020B0604020202020204" pitchFamily="34" charset="0"/>
              </a:rPr>
              <a:t>La prise d’effet intervient à 00h00. </a:t>
            </a:r>
            <a:endParaRPr lang="fr-FR" sz="1300" dirty="0" smtClean="0">
              <a:solidFill>
                <a:srgbClr val="005BBB"/>
              </a:solidFill>
              <a:latin typeface="Arial" panose="020B0604020202020204" pitchFamily="34" charset="0"/>
            </a:endParaRPr>
          </a:p>
          <a:p>
            <a:pPr>
              <a:buNone/>
            </a:pPr>
            <a:endParaRPr lang="fr-FR" sz="1300" dirty="0">
              <a:solidFill>
                <a:srgbClr val="005BBB"/>
              </a:solidFill>
              <a:latin typeface="Arial" panose="020B0604020202020204" pitchFamily="34" charset="0"/>
            </a:endParaRPr>
          </a:p>
          <a:p>
            <a:pPr>
              <a:buNone/>
            </a:pPr>
            <a:endParaRPr lang="fr-FR" sz="1300" dirty="0">
              <a:solidFill>
                <a:srgbClr val="005BBB"/>
              </a:solidFill>
              <a:latin typeface="Arial" panose="020B0604020202020204" pitchFamily="34" charset="0"/>
            </a:endParaRPr>
          </a:p>
        </p:txBody>
      </p:sp>
      <p:sp>
        <p:nvSpPr>
          <p:cNvPr id="21" name="ZoneTexte 20"/>
          <p:cNvSpPr txBox="1"/>
          <p:nvPr/>
        </p:nvSpPr>
        <p:spPr>
          <a:xfrm>
            <a:off x="776288" y="1557338"/>
            <a:ext cx="604996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Notification de la date projetée de prise d’effet</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0253" name="ZoneTexte 34"/>
          <p:cNvSpPr txBox="1">
            <a:spLocks noChangeArrowheads="1"/>
          </p:cNvSpPr>
          <p:nvPr/>
        </p:nvSpPr>
        <p:spPr bwMode="auto">
          <a:xfrm>
            <a:off x="415925" y="1557338"/>
            <a:ext cx="3603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dirty="0" smtClean="0">
                <a:solidFill>
                  <a:schemeClr val="bg1"/>
                </a:solidFill>
                <a:latin typeface="Arial" panose="020B0604020202020204" pitchFamily="34" charset="0"/>
              </a:rPr>
              <a:t>4</a:t>
            </a:r>
            <a:endParaRPr lang="fr-FR" altLang="fr-FR" sz="1800" dirty="0">
              <a:solidFill>
                <a:schemeClr val="bg1"/>
              </a:solidFill>
              <a:latin typeface="Arial" panose="020B0604020202020204" pitchFamily="34" charset="0"/>
            </a:endParaRPr>
          </a:p>
        </p:txBody>
      </p:sp>
      <p:sp>
        <p:nvSpPr>
          <p:cNvPr id="33" name="Rectangle 32"/>
          <p:cNvSpPr/>
          <p:nvPr/>
        </p:nvSpPr>
        <p:spPr bwMode="auto">
          <a:xfrm>
            <a:off x="7690621" y="2699274"/>
            <a:ext cx="1324917" cy="107762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Pour </a:t>
            </a:r>
            <a:r>
              <a:rPr lang="fr-FR" sz="1100" dirty="0" smtClean="0">
                <a:solidFill>
                  <a:srgbClr val="FFFFFF"/>
                </a:solidFill>
                <a:ea typeface="ＭＳ Ｐゴシック" charset="-128"/>
              </a:rPr>
              <a:t>les appels </a:t>
            </a:r>
            <a:r>
              <a:rPr lang="fr-FR" sz="1100" dirty="0">
                <a:solidFill>
                  <a:srgbClr val="FFFFFF"/>
                </a:solidFill>
                <a:ea typeface="ＭＳ Ｐゴシック" charset="-128"/>
              </a:rPr>
              <a:t>d’offres </a:t>
            </a:r>
            <a:r>
              <a:rPr lang="fr-FR" sz="1100" dirty="0" smtClean="0">
                <a:solidFill>
                  <a:srgbClr val="FFFFFF"/>
                </a:solidFill>
                <a:ea typeface="ＭＳ Ｐゴシック" charset="-128"/>
              </a:rPr>
              <a:t>Biomasse, l’agence Obligations d’achat </a:t>
            </a:r>
            <a:r>
              <a:rPr lang="fr-FR" sz="1100" dirty="0" smtClean="0">
                <a:solidFill>
                  <a:schemeClr val="bg1"/>
                </a:solidFill>
                <a:ea typeface="ＭＳ Ｐゴシック" charset="-128"/>
              </a:rPr>
              <a:t>Sud-Ouest </a:t>
            </a:r>
            <a:r>
              <a:rPr lang="fr-FR" sz="1100" dirty="0">
                <a:solidFill>
                  <a:srgbClr val="FFFFFF"/>
                </a:solidFill>
                <a:ea typeface="ＭＳ Ｐゴシック" charset="-128"/>
              </a:rPr>
              <a:t>est votre </a:t>
            </a:r>
            <a:r>
              <a:rPr lang="fr-FR" sz="1100" dirty="0" smtClean="0">
                <a:solidFill>
                  <a:srgbClr val="FFFFFF"/>
                </a:solidFill>
                <a:ea typeface="ＭＳ Ｐゴシック" charset="-128"/>
              </a:rPr>
              <a:t>seul </a:t>
            </a:r>
            <a:r>
              <a:rPr lang="fr-FR" sz="1100" dirty="0">
                <a:solidFill>
                  <a:srgbClr val="FFFFFF"/>
                </a:solidFill>
                <a:ea typeface="ＭＳ Ｐゴシック" charset="-128"/>
              </a:rPr>
              <a:t>interlocuteur.</a:t>
            </a:r>
          </a:p>
        </p:txBody>
      </p:sp>
      <p:pic>
        <p:nvPicPr>
          <p:cNvPr id="10255" name="Image 11" descr="Attention_inversé_blanc_bleu.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053" y="1972759"/>
            <a:ext cx="5842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9264" y="1712125"/>
            <a:ext cx="2404229" cy="4209250"/>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1270"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C27886A-340F-44BB-8DB7-4C024550CAF2}" type="slidenum">
              <a:rPr lang="fr-FR" altLang="fr-FR" sz="1200" smtClean="0">
                <a:solidFill>
                  <a:srgbClr val="979797"/>
                </a:solidFill>
              </a:rPr>
              <a:pPr>
                <a:spcBef>
                  <a:spcPct val="0"/>
                </a:spcBef>
                <a:buFontTx/>
                <a:buNone/>
              </a:pPr>
              <a:t>12</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–CSP AOA &amp; Services</a:t>
            </a:r>
            <a:endParaRPr lang="fr-FR" dirty="0"/>
          </a:p>
        </p:txBody>
      </p:sp>
      <p:sp>
        <p:nvSpPr>
          <p:cNvPr id="11274"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dirty="0">
                <a:solidFill>
                  <a:schemeClr val="bg1"/>
                </a:solidFill>
                <a:latin typeface="Frutiger Roman" pitchFamily="34" charset="0"/>
              </a:rPr>
              <a:t>Parcours de contractualisation : étape </a:t>
            </a:r>
            <a:r>
              <a:rPr lang="fr-FR" altLang="fr-FR" sz="2800" dirty="0" smtClean="0">
                <a:solidFill>
                  <a:schemeClr val="bg1"/>
                </a:solidFill>
                <a:latin typeface="Frutiger Roman" pitchFamily="34" charset="0"/>
              </a:rPr>
              <a:t>5</a:t>
            </a:r>
            <a:endParaRPr lang="fr-FR" altLang="fr-FR" sz="2800" dirty="0">
              <a:solidFill>
                <a:schemeClr val="bg1"/>
              </a:solidFill>
              <a:latin typeface="Frutiger Roman" pitchFamily="34" charset="0"/>
            </a:endParaRPr>
          </a:p>
        </p:txBody>
      </p:sp>
      <p:sp>
        <p:nvSpPr>
          <p:cNvPr id="11275" name="ZoneTexte 18"/>
          <p:cNvSpPr txBox="1">
            <a:spLocks noChangeArrowheads="1"/>
          </p:cNvSpPr>
          <p:nvPr/>
        </p:nvSpPr>
        <p:spPr bwMode="auto">
          <a:xfrm>
            <a:off x="677778" y="2157075"/>
            <a:ext cx="639445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SzPct val="115000"/>
              <a:buFontTx/>
              <a:buNone/>
            </a:pPr>
            <a:endParaRPr lang="fr-FR" altLang="fr-FR" sz="1300" dirty="0" smtClean="0">
              <a:solidFill>
                <a:srgbClr val="005BBB"/>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smtClean="0">
                <a:solidFill>
                  <a:srgbClr val="005BBB"/>
                </a:solidFill>
                <a:latin typeface="Arial" panose="020B0604020202020204" pitchFamily="34" charset="0"/>
              </a:rPr>
              <a:t>Je signe mon Contrat d’Accès au Réseau CARD-I ou CART-I et je prends rendez-vous </a:t>
            </a:r>
            <a:r>
              <a:rPr lang="fr-FR" altLang="fr-FR" sz="1300" dirty="0">
                <a:solidFill>
                  <a:srgbClr val="005BBB"/>
                </a:solidFill>
                <a:latin typeface="Arial" panose="020B0604020202020204" pitchFamily="34" charset="0"/>
              </a:rPr>
              <a:t>avec mon </a:t>
            </a:r>
            <a:r>
              <a:rPr lang="fr-FR" altLang="fr-FR" sz="1300" b="1" dirty="0">
                <a:solidFill>
                  <a:srgbClr val="005BBB"/>
                </a:solidFill>
                <a:latin typeface="Arial" panose="020B0604020202020204" pitchFamily="34" charset="0"/>
              </a:rPr>
              <a:t>gestionnaire de réseau </a:t>
            </a:r>
            <a:r>
              <a:rPr lang="fr-FR" altLang="fr-FR" sz="1300" dirty="0">
                <a:solidFill>
                  <a:srgbClr val="005BBB"/>
                </a:solidFill>
                <a:latin typeface="Arial" panose="020B0604020202020204" pitchFamily="34" charset="0"/>
              </a:rPr>
              <a:t>pour mettre en service le raccordement de mon </a:t>
            </a:r>
            <a:r>
              <a:rPr lang="fr-FR" altLang="fr-FR" sz="1300" dirty="0" smtClean="0">
                <a:solidFill>
                  <a:srgbClr val="005BBB"/>
                </a:solidFill>
                <a:latin typeface="Arial" panose="020B0604020202020204" pitchFamily="34" charset="0"/>
              </a:rPr>
              <a:t>installation. </a:t>
            </a:r>
          </a:p>
          <a:p>
            <a:pPr algn="just" eaLnBrk="1" hangingPunct="1">
              <a:spcBef>
                <a:spcPct val="0"/>
              </a:spcBef>
              <a:buSzPct val="115000"/>
              <a:buFontTx/>
              <a:buNone/>
            </a:pPr>
            <a:endParaRPr lang="fr-FR" altLang="fr-FR" sz="1300" dirty="0">
              <a:solidFill>
                <a:srgbClr val="005BBB"/>
              </a:solidFill>
              <a:latin typeface="Arial" panose="020B0604020202020204" pitchFamily="34" charset="0"/>
            </a:endParaRPr>
          </a:p>
          <a:p>
            <a:pPr marL="285750" indent="-285750" algn="just" eaLnBrk="1" hangingPunct="1">
              <a:buSzPct val="115000"/>
              <a:buFont typeface="Wingdings" panose="05000000000000000000" pitchFamily="2" charset="2"/>
              <a:buChar char="Ø"/>
            </a:pPr>
            <a:r>
              <a:rPr lang="fr-FR" altLang="fr-FR" sz="1300" dirty="0" smtClean="0">
                <a:solidFill>
                  <a:schemeClr val="accent1"/>
                </a:solidFill>
                <a:latin typeface="Arial" panose="020B0604020202020204" pitchFamily="34" charset="0"/>
              </a:rPr>
              <a:t>Je rattache mon </a:t>
            </a:r>
            <a:r>
              <a:rPr lang="fr-FR" altLang="fr-FR" sz="1300" dirty="0">
                <a:solidFill>
                  <a:schemeClr val="accent1"/>
                </a:solidFill>
                <a:latin typeface="Arial" panose="020B0604020202020204" pitchFamily="34" charset="0"/>
              </a:rPr>
              <a:t>installation au périmètre </a:t>
            </a:r>
            <a:r>
              <a:rPr lang="fr-FR" altLang="fr-FR" sz="1300" dirty="0" smtClean="0">
                <a:solidFill>
                  <a:schemeClr val="accent1"/>
                </a:solidFill>
                <a:latin typeface="Arial" panose="020B0604020202020204" pitchFamily="34" charset="0"/>
              </a:rPr>
              <a:t>d’équilibre. </a:t>
            </a:r>
            <a:endParaRPr lang="fr-FR" altLang="fr-FR" sz="1300" dirty="0">
              <a:solidFill>
                <a:schemeClr val="bg1">
                  <a:lumMod val="50000"/>
                </a:schemeClr>
              </a:solidFill>
              <a:latin typeface="Arial" panose="020B0604020202020204" pitchFamily="34" charset="0"/>
            </a:endParaRPr>
          </a:p>
          <a:p>
            <a:pPr marL="808037" lvl="2" indent="-171450" algn="just" eaLnBrk="1" hangingPunct="1">
              <a:buSzPct val="115000"/>
              <a:buFont typeface="Wingdings" panose="05000000000000000000" pitchFamily="2" charset="2"/>
              <a:buChar char="§"/>
            </a:pPr>
            <a:r>
              <a:rPr lang="fr-FR" altLang="fr-FR" sz="1300" dirty="0">
                <a:solidFill>
                  <a:schemeClr val="bg1">
                    <a:lumMod val="50000"/>
                  </a:schemeClr>
                </a:solidFill>
                <a:latin typeface="Arial" panose="020B0604020202020204" pitchFamily="34" charset="0"/>
                <a:ea typeface="ＭＳ Ｐゴシック" panose="020B0600070205080204" pitchFamily="34" charset="-128"/>
              </a:rPr>
              <a:t>Je choisis mon responsable d’équilibre</a:t>
            </a:r>
          </a:p>
          <a:p>
            <a:pPr marL="808037" lvl="2" indent="-171450" algn="just" eaLnBrk="1" hangingPunct="1">
              <a:buSzPct val="115000"/>
              <a:buFont typeface="Wingdings" panose="05000000000000000000" pitchFamily="2" charset="2"/>
              <a:buChar char="§"/>
            </a:pPr>
            <a:r>
              <a:rPr lang="fr-FR" altLang="fr-FR" sz="1300" dirty="0">
                <a:solidFill>
                  <a:schemeClr val="bg1">
                    <a:lumMod val="50000"/>
                  </a:schemeClr>
                </a:solidFill>
                <a:latin typeface="Arial" panose="020B0604020202020204" pitchFamily="34" charset="0"/>
                <a:ea typeface="ＭＳ Ｐゴシック" panose="020B0600070205080204" pitchFamily="34" charset="-128"/>
              </a:rPr>
              <a:t>J’organise la vente de mon électricité produite sur le marché de l’électricité</a:t>
            </a:r>
          </a:p>
          <a:p>
            <a:pPr marL="285750" indent="-285750" eaLnBrk="1" hangingPunct="1">
              <a:buSzPct val="115000"/>
              <a:buFont typeface="Wingdings" panose="05000000000000000000" pitchFamily="2" charset="2"/>
              <a:buChar char="Ø"/>
            </a:pPr>
            <a:endParaRPr lang="fr-FR" altLang="fr-FR" sz="1300" dirty="0">
              <a:solidFill>
                <a:schemeClr val="accent1"/>
              </a:solidFill>
              <a:latin typeface="Arial" panose="020B0604020202020204" pitchFamily="34" charset="0"/>
            </a:endParaRPr>
          </a:p>
          <a:p>
            <a:pPr marL="285750" indent="-285750" algn="just" eaLnBrk="1" hangingPunct="1">
              <a:buSzPct val="115000"/>
              <a:buFont typeface="Wingdings" panose="05000000000000000000" pitchFamily="2" charset="2"/>
              <a:buChar char="Ø"/>
            </a:pPr>
            <a:r>
              <a:rPr lang="fr-FR" altLang="fr-FR" sz="1300" dirty="0" smtClean="0">
                <a:solidFill>
                  <a:schemeClr val="accent1"/>
                </a:solidFill>
                <a:latin typeface="Arial" panose="020B0604020202020204" pitchFamily="34" charset="0"/>
              </a:rPr>
              <a:t>Le gestionnaire de réseau met en service mon installation.</a:t>
            </a:r>
            <a:endParaRPr lang="fr-FR" altLang="fr-FR" sz="1300" dirty="0">
              <a:solidFill>
                <a:schemeClr val="accent1"/>
              </a:solidFill>
              <a:latin typeface="Arial" panose="020B0604020202020204" pitchFamily="34" charset="0"/>
            </a:endParaRPr>
          </a:p>
          <a:p>
            <a:pPr algn="just" eaLnBrk="1" hangingPunct="1">
              <a:spcBef>
                <a:spcPct val="0"/>
              </a:spcBef>
              <a:buSzPct val="115000"/>
              <a:buFontTx/>
              <a:buNone/>
            </a:pPr>
            <a:endParaRPr lang="fr-FR" altLang="fr-FR" sz="1300" dirty="0">
              <a:solidFill>
                <a:srgbClr val="005BBB"/>
              </a:solidFill>
              <a:latin typeface="Arial" panose="020B0604020202020204" pitchFamily="34" charset="0"/>
            </a:endParaRPr>
          </a:p>
          <a:p>
            <a:pPr algn="just" eaLnBrk="1" hangingPunct="1">
              <a:spcBef>
                <a:spcPct val="0"/>
              </a:spcBef>
              <a:buSzPct val="115000"/>
              <a:buFontTx/>
              <a:buNone/>
            </a:pPr>
            <a:endParaRPr lang="fr-FR" altLang="fr-FR" sz="1300" b="1" dirty="0">
              <a:solidFill>
                <a:srgbClr val="005BBB"/>
              </a:solidFill>
              <a:latin typeface="Arial" panose="020B0604020202020204" pitchFamily="34" charset="0"/>
            </a:endParaRPr>
          </a:p>
        </p:txBody>
      </p:sp>
      <p:sp>
        <p:nvSpPr>
          <p:cNvPr id="21" name="ZoneTexte 20"/>
          <p:cNvSpPr txBox="1"/>
          <p:nvPr/>
        </p:nvSpPr>
        <p:spPr>
          <a:xfrm>
            <a:off x="776288" y="1557338"/>
            <a:ext cx="604996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Mise en service du raccordement</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1278" name="ZoneTexte 34"/>
          <p:cNvSpPr txBox="1">
            <a:spLocks noChangeArrowheads="1"/>
          </p:cNvSpPr>
          <p:nvPr/>
        </p:nvSpPr>
        <p:spPr bwMode="auto">
          <a:xfrm>
            <a:off x="415925" y="1557338"/>
            <a:ext cx="3603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dirty="0" smtClean="0">
                <a:solidFill>
                  <a:schemeClr val="bg1"/>
                </a:solidFill>
                <a:latin typeface="Arial" panose="020B0604020202020204" pitchFamily="34" charset="0"/>
              </a:rPr>
              <a:t>5</a:t>
            </a:r>
            <a:endParaRPr lang="fr-FR" altLang="fr-FR" sz="1800" dirty="0">
              <a:solidFill>
                <a:schemeClr val="bg1"/>
              </a:solidFill>
              <a:latin typeface="Arial" panose="020B0604020202020204" pitchFamily="34" charset="0"/>
            </a:endParaRPr>
          </a:p>
        </p:txBody>
      </p:sp>
      <p:pic>
        <p:nvPicPr>
          <p:cNvPr id="11279"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40335" y="3681613"/>
            <a:ext cx="623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p:cNvSpPr/>
          <p:nvPr/>
        </p:nvSpPr>
        <p:spPr bwMode="auto">
          <a:xfrm>
            <a:off x="7401272" y="4221363"/>
            <a:ext cx="2088232" cy="1584176"/>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spcBef>
                <a:spcPts val="0"/>
              </a:spcBef>
              <a:spcAft>
                <a:spcPts val="0"/>
              </a:spcAft>
              <a:tabLst>
                <a:tab pos="0" algn="l"/>
                <a:tab pos="361950" algn="l"/>
                <a:tab pos="804863" algn="l"/>
                <a:tab pos="1255713" algn="l"/>
              </a:tabLst>
              <a:defRPr/>
            </a:pPr>
            <a:r>
              <a:rPr lang="fr-FR" sz="1100" dirty="0" smtClean="0">
                <a:solidFill>
                  <a:srgbClr val="FFFFFF"/>
                </a:solidFill>
                <a:ea typeface="ＭＳ Ｐゴシック" charset="-128"/>
              </a:rPr>
              <a:t>Les données de facturation qui seront transmises par le gestionnaire de réseau au Cocontractant correspondent aux volumes d’énergie électrique nets de la consommation des auxiliaires nécessaires au fonctionnement de l’installation.</a:t>
            </a:r>
            <a:endParaRPr lang="fr-FR" sz="1100" dirty="0">
              <a:solidFill>
                <a:srgbClr val="FFFFFF"/>
              </a:solidFill>
              <a:ea typeface="ＭＳ Ｐゴシック" charset="-128"/>
            </a:endParaRPr>
          </a:p>
        </p:txBody>
      </p:sp>
      <p:sp>
        <p:nvSpPr>
          <p:cNvPr id="20" name="Text Box 5"/>
          <p:cNvSpPr txBox="1">
            <a:spLocks noChangeArrowheads="1"/>
          </p:cNvSpPr>
          <p:nvPr/>
        </p:nvSpPr>
        <p:spPr bwMode="auto">
          <a:xfrm>
            <a:off x="7485440" y="2501068"/>
            <a:ext cx="1949169"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just">
              <a:spcBef>
                <a:spcPts val="550"/>
              </a:spcBef>
              <a:spcAft>
                <a:spcPts val="550"/>
              </a:spcAft>
              <a:buClrTx/>
              <a:buFontTx/>
              <a:buNone/>
            </a:pPr>
            <a:r>
              <a:rPr lang="fr-FR" altLang="fr-FR" dirty="0" smtClean="0">
                <a:ea typeface="ＭＳ Ｐゴシック" panose="020B0600070205080204" pitchFamily="34" charset="-128"/>
              </a:rPr>
              <a:t>ENEDIS ou ELD ou  </a:t>
            </a:r>
            <a:r>
              <a:rPr lang="fr-FR" altLang="fr-FR" dirty="0">
                <a:ea typeface="ＭＳ Ｐゴシック" panose="020B0600070205080204" pitchFamily="34" charset="-128"/>
              </a:rPr>
              <a:t>RTE reste mon interlocuteur jusqu’à la mise en service </a:t>
            </a:r>
            <a:r>
              <a:rPr lang="fr-FR" altLang="fr-FR" dirty="0" smtClean="0">
                <a:ea typeface="ＭＳ Ｐゴシック" panose="020B0600070205080204" pitchFamily="34" charset="-128"/>
              </a:rPr>
              <a:t>du raccordement de mon </a:t>
            </a:r>
            <a:r>
              <a:rPr lang="fr-FR" altLang="fr-FR" dirty="0">
                <a:ea typeface="ＭＳ Ｐゴシック" panose="020B0600070205080204" pitchFamily="34" charset="-128"/>
              </a:rPr>
              <a:t>installation.</a:t>
            </a:r>
          </a:p>
        </p:txBody>
      </p:sp>
      <p:pic>
        <p:nvPicPr>
          <p:cNvPr id="23"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40334" y="1926670"/>
            <a:ext cx="623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9264" y="1447800"/>
            <a:ext cx="2448272" cy="4069432"/>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4341"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53F3948-062A-4371-A3E2-E4A982170EE3}" type="slidenum">
              <a:rPr lang="fr-FR" altLang="fr-FR" sz="1200" smtClean="0">
                <a:solidFill>
                  <a:srgbClr val="979797"/>
                </a:solidFill>
              </a:rPr>
              <a:pPr>
                <a:spcBef>
                  <a:spcPct val="0"/>
                </a:spcBef>
                <a:buFontTx/>
                <a:buNone/>
              </a:pPr>
              <a:t>13</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4345"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Parcours de contractualisation : étape 6</a:t>
            </a:r>
          </a:p>
        </p:txBody>
      </p:sp>
      <p:sp>
        <p:nvSpPr>
          <p:cNvPr id="14346" name="ZoneTexte 18"/>
          <p:cNvSpPr txBox="1">
            <a:spLocks noChangeArrowheads="1"/>
          </p:cNvSpPr>
          <p:nvPr/>
        </p:nvSpPr>
        <p:spPr bwMode="auto">
          <a:xfrm>
            <a:off x="569335" y="2424848"/>
            <a:ext cx="6394450" cy="2693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buSzPct val="115000"/>
              <a:buFont typeface="Wingdings" panose="05000000000000000000" pitchFamily="2" charset="2"/>
              <a:buChar char="Ø"/>
            </a:pPr>
            <a:endParaRPr lang="fr-FR" altLang="fr-FR" sz="1300" dirty="0" smtClean="0">
              <a:solidFill>
                <a:srgbClr val="787878"/>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smtClean="0">
                <a:solidFill>
                  <a:srgbClr val="787878"/>
                </a:solidFill>
                <a:latin typeface="Arial" panose="020B0604020202020204" pitchFamily="34" charset="0"/>
              </a:rPr>
              <a:t>EDF </a:t>
            </a:r>
            <a:r>
              <a:rPr lang="fr-FR" altLang="fr-FR" sz="1300" dirty="0">
                <a:solidFill>
                  <a:srgbClr val="787878"/>
                </a:solidFill>
                <a:latin typeface="Arial" panose="020B0604020202020204" pitchFamily="34" charset="0"/>
              </a:rPr>
              <a:t>OA met à ma disposition le </a:t>
            </a:r>
            <a:r>
              <a:rPr lang="fr-FR" altLang="fr-FR" sz="1300" dirty="0" smtClean="0">
                <a:solidFill>
                  <a:srgbClr val="787878"/>
                </a:solidFill>
                <a:latin typeface="Arial" panose="020B0604020202020204" pitchFamily="34" charset="0"/>
              </a:rPr>
              <a:t>contrat </a:t>
            </a:r>
            <a:r>
              <a:rPr lang="fr-FR" altLang="fr-FR" sz="1300" dirty="0">
                <a:solidFill>
                  <a:srgbClr val="787878"/>
                </a:solidFill>
                <a:latin typeface="Arial" panose="020B0604020202020204" pitchFamily="34" charset="0"/>
              </a:rPr>
              <a:t>sous réserve de la </a:t>
            </a:r>
            <a:r>
              <a:rPr lang="fr-FR" altLang="fr-FR" sz="1300" dirty="0" smtClean="0">
                <a:solidFill>
                  <a:srgbClr val="787878"/>
                </a:solidFill>
                <a:latin typeface="Arial" panose="020B0604020202020204" pitchFamily="34" charset="0"/>
              </a:rPr>
              <a:t>réception de </a:t>
            </a:r>
            <a:r>
              <a:rPr lang="fr-FR" altLang="fr-FR" sz="1300" dirty="0">
                <a:solidFill>
                  <a:srgbClr val="787878"/>
                </a:solidFill>
                <a:latin typeface="Arial" panose="020B0604020202020204" pitchFamily="34" charset="0"/>
              </a:rPr>
              <a:t>la demande de </a:t>
            </a:r>
            <a:r>
              <a:rPr lang="fr-FR" altLang="fr-FR" sz="1300" dirty="0" smtClean="0">
                <a:solidFill>
                  <a:srgbClr val="787878"/>
                </a:solidFill>
                <a:latin typeface="Arial" panose="020B0604020202020204" pitchFamily="34" charset="0"/>
              </a:rPr>
              <a:t>contrat.</a:t>
            </a:r>
            <a:endParaRPr lang="fr-FR" altLang="fr-FR" sz="1300" dirty="0">
              <a:solidFill>
                <a:srgbClr val="787878"/>
              </a:solidFill>
              <a:latin typeface="Arial" panose="020B0604020202020204" pitchFamily="34" charset="0"/>
            </a:endParaRPr>
          </a:p>
          <a:p>
            <a:pPr algn="just" eaLnBrk="1" hangingPunct="1">
              <a:spcBef>
                <a:spcPct val="0"/>
              </a:spcBef>
              <a:buSzPct val="115000"/>
              <a:buNone/>
            </a:pPr>
            <a:endParaRPr lang="fr-FR" altLang="fr-FR" sz="1300" dirty="0">
              <a:solidFill>
                <a:srgbClr val="787878"/>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a:solidFill>
                  <a:srgbClr val="005BBB"/>
                </a:solidFill>
                <a:latin typeface="Arial" panose="020B0604020202020204" pitchFamily="34" charset="0"/>
              </a:rPr>
              <a:t>Je paraphe et </a:t>
            </a:r>
            <a:r>
              <a:rPr lang="fr-FR" altLang="fr-FR" sz="1300" dirty="0" smtClean="0">
                <a:solidFill>
                  <a:srgbClr val="005BBB"/>
                </a:solidFill>
                <a:latin typeface="Arial" panose="020B0604020202020204" pitchFamily="34" charset="0"/>
              </a:rPr>
              <a:t>signe les deux </a:t>
            </a:r>
            <a:r>
              <a:rPr lang="fr-FR" altLang="fr-FR" sz="1300" dirty="0">
                <a:solidFill>
                  <a:srgbClr val="005BBB"/>
                </a:solidFill>
                <a:latin typeface="Arial" panose="020B0604020202020204" pitchFamily="34" charset="0"/>
              </a:rPr>
              <a:t>exemplaires des conditions particulières et ses </a:t>
            </a:r>
            <a:r>
              <a:rPr lang="fr-FR" altLang="fr-FR" sz="1300" dirty="0" smtClean="0">
                <a:solidFill>
                  <a:srgbClr val="005BBB"/>
                </a:solidFill>
                <a:latin typeface="Arial" panose="020B0604020202020204" pitchFamily="34" charset="0"/>
              </a:rPr>
              <a:t>annexes.</a:t>
            </a:r>
            <a:endParaRPr lang="fr-FR" altLang="fr-FR" sz="1300" dirty="0">
              <a:solidFill>
                <a:srgbClr val="787878"/>
              </a:solidFill>
              <a:latin typeface="Arial" panose="020B0604020202020204" pitchFamily="34" charset="0"/>
            </a:endParaRPr>
          </a:p>
          <a:p>
            <a:pPr algn="just" eaLnBrk="1" hangingPunct="1">
              <a:spcBef>
                <a:spcPct val="0"/>
              </a:spcBef>
              <a:buSzPct val="115000"/>
              <a:buFontTx/>
              <a:buBlip>
                <a:blip r:embed="rId3"/>
              </a:buBlip>
            </a:pPr>
            <a:endParaRPr lang="fr-FR" altLang="fr-FR" sz="1300" dirty="0">
              <a:solidFill>
                <a:schemeClr val="bg1">
                  <a:lumMod val="50000"/>
                </a:schemeClr>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a:solidFill>
                  <a:schemeClr val="bg1">
                    <a:lumMod val="50000"/>
                  </a:schemeClr>
                </a:solidFill>
                <a:latin typeface="Arial" panose="020B0604020202020204" pitchFamily="34" charset="0"/>
              </a:rPr>
              <a:t>Je retourne ces documents par courrier à EDF OA (dont l’adresse figure page </a:t>
            </a:r>
            <a:r>
              <a:rPr lang="fr-FR" altLang="fr-FR" sz="1300" dirty="0" smtClean="0">
                <a:solidFill>
                  <a:schemeClr val="bg1">
                    <a:lumMod val="50000"/>
                  </a:schemeClr>
                </a:solidFill>
                <a:latin typeface="Arial" panose="020B0604020202020204" pitchFamily="34" charset="0"/>
              </a:rPr>
              <a:t>18 du présent document) </a:t>
            </a:r>
            <a:r>
              <a:rPr lang="fr-FR" altLang="fr-FR" sz="1300" dirty="0">
                <a:solidFill>
                  <a:schemeClr val="bg1">
                    <a:lumMod val="50000"/>
                  </a:schemeClr>
                </a:solidFill>
                <a:latin typeface="Arial" panose="020B0604020202020204" pitchFamily="34" charset="0"/>
              </a:rPr>
              <a:t>; je conserve l’exemplaire des conditions générales.</a:t>
            </a:r>
          </a:p>
          <a:p>
            <a:pPr algn="just" eaLnBrk="1" hangingPunct="1">
              <a:spcBef>
                <a:spcPct val="0"/>
              </a:spcBef>
              <a:buSzPct val="115000"/>
              <a:buNone/>
            </a:pPr>
            <a:endParaRPr lang="fr-FR" altLang="fr-FR" sz="1300" dirty="0">
              <a:solidFill>
                <a:srgbClr val="787878"/>
              </a:solidFill>
              <a:latin typeface="Arial" panose="020B0604020202020204" pitchFamily="34" charset="0"/>
            </a:endParaRPr>
          </a:p>
          <a:p>
            <a:pPr marL="285750" indent="-285750" algn="just" eaLnBrk="1" hangingPunct="1">
              <a:spcBef>
                <a:spcPct val="0"/>
              </a:spcBef>
              <a:buSzPct val="115000"/>
              <a:buFont typeface="Wingdings" panose="05000000000000000000" pitchFamily="2" charset="2"/>
              <a:buChar char="Ø"/>
            </a:pPr>
            <a:r>
              <a:rPr lang="fr-FR" altLang="fr-FR" sz="1300" dirty="0">
                <a:solidFill>
                  <a:schemeClr val="accent1"/>
                </a:solidFill>
                <a:latin typeface="Arial" panose="020B0604020202020204" pitchFamily="34" charset="0"/>
              </a:rPr>
              <a:t>EDF OA me </a:t>
            </a:r>
            <a:r>
              <a:rPr lang="fr-FR" altLang="fr-FR" sz="1300" dirty="0" smtClean="0">
                <a:solidFill>
                  <a:schemeClr val="accent1"/>
                </a:solidFill>
                <a:latin typeface="Arial" panose="020B0604020202020204" pitchFamily="34" charset="0"/>
              </a:rPr>
              <a:t>retourne un </a:t>
            </a:r>
            <a:r>
              <a:rPr lang="fr-FR" altLang="fr-FR" sz="1300" dirty="0">
                <a:solidFill>
                  <a:schemeClr val="accent1"/>
                </a:solidFill>
                <a:latin typeface="Arial" panose="020B0604020202020204" pitchFamily="34" charset="0"/>
              </a:rPr>
              <a:t>exemplaire </a:t>
            </a:r>
            <a:r>
              <a:rPr lang="fr-FR" altLang="fr-FR" sz="1300" dirty="0" smtClean="0">
                <a:solidFill>
                  <a:schemeClr val="accent1"/>
                </a:solidFill>
                <a:latin typeface="Arial" panose="020B0604020202020204" pitchFamily="34" charset="0"/>
              </a:rPr>
              <a:t>des </a:t>
            </a:r>
            <a:r>
              <a:rPr lang="fr-FR" altLang="fr-FR" sz="1300" dirty="0">
                <a:solidFill>
                  <a:schemeClr val="accent1"/>
                </a:solidFill>
                <a:latin typeface="Arial" panose="020B0604020202020204" pitchFamily="34" charset="0"/>
              </a:rPr>
              <a:t>conditions particulières </a:t>
            </a:r>
            <a:r>
              <a:rPr lang="fr-FR" altLang="fr-FR" sz="1300" dirty="0" smtClean="0">
                <a:solidFill>
                  <a:schemeClr val="accent1"/>
                </a:solidFill>
                <a:latin typeface="Arial" panose="020B0604020202020204" pitchFamily="34" charset="0"/>
              </a:rPr>
              <a:t>du contrat et de </a:t>
            </a:r>
            <a:r>
              <a:rPr lang="fr-FR" altLang="fr-FR" sz="1300" dirty="0">
                <a:solidFill>
                  <a:schemeClr val="accent1"/>
                </a:solidFill>
                <a:latin typeface="Arial" panose="020B0604020202020204" pitchFamily="34" charset="0"/>
              </a:rPr>
              <a:t>ses </a:t>
            </a:r>
            <a:r>
              <a:rPr lang="fr-FR" altLang="fr-FR" sz="1300" dirty="0" smtClean="0">
                <a:solidFill>
                  <a:schemeClr val="accent1"/>
                </a:solidFill>
                <a:latin typeface="Arial" panose="020B0604020202020204" pitchFamily="34" charset="0"/>
              </a:rPr>
              <a:t>annexes, signées des deux parties</a:t>
            </a:r>
            <a:r>
              <a:rPr lang="fr-FR" altLang="fr-FR" sz="1300" dirty="0" smtClean="0">
                <a:solidFill>
                  <a:srgbClr val="787878"/>
                </a:solidFill>
                <a:latin typeface="Arial" panose="020B0604020202020204" pitchFamily="34" charset="0"/>
              </a:rPr>
              <a:t>. </a:t>
            </a:r>
          </a:p>
          <a:p>
            <a:pPr eaLnBrk="1" hangingPunct="1">
              <a:spcBef>
                <a:spcPct val="0"/>
              </a:spcBef>
              <a:buSzPct val="115000"/>
              <a:buNone/>
            </a:pPr>
            <a:endParaRPr lang="fr-FR" altLang="fr-FR" sz="1300" dirty="0">
              <a:solidFill>
                <a:srgbClr val="787878"/>
              </a:solidFill>
              <a:latin typeface="Arial" panose="020B0604020202020204" pitchFamily="34" charset="0"/>
            </a:endParaRPr>
          </a:p>
        </p:txBody>
      </p:sp>
      <p:sp>
        <p:nvSpPr>
          <p:cNvPr id="21" name="ZoneTexte 20"/>
          <p:cNvSpPr txBox="1"/>
          <p:nvPr/>
        </p:nvSpPr>
        <p:spPr>
          <a:xfrm>
            <a:off x="776288" y="1557338"/>
            <a:ext cx="604996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Signature du contrat de complément de rémunération</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4349" name="ZoneTexte 34"/>
          <p:cNvSpPr txBox="1">
            <a:spLocks noChangeArrowheads="1"/>
          </p:cNvSpPr>
          <p:nvPr/>
        </p:nvSpPr>
        <p:spPr bwMode="auto">
          <a:xfrm>
            <a:off x="415925" y="1557338"/>
            <a:ext cx="360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a:solidFill>
                  <a:schemeClr val="bg1"/>
                </a:solidFill>
                <a:latin typeface="Arial" panose="020B0604020202020204" pitchFamily="34" charset="0"/>
              </a:rPr>
              <a:t>6</a:t>
            </a:r>
          </a:p>
        </p:txBody>
      </p:sp>
      <p:sp>
        <p:nvSpPr>
          <p:cNvPr id="23" name="Rectangle 22"/>
          <p:cNvSpPr/>
          <p:nvPr/>
        </p:nvSpPr>
        <p:spPr bwMode="auto">
          <a:xfrm>
            <a:off x="7472062" y="2097088"/>
            <a:ext cx="2162675" cy="300521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La durée du contrat est assujettie au délai d’achèvement de l’installation conformément au cahier des charges de l’appel </a:t>
            </a:r>
            <a:r>
              <a:rPr lang="fr-FR" sz="1100" dirty="0" smtClean="0">
                <a:solidFill>
                  <a:srgbClr val="FFFFFF"/>
                </a:solidFill>
                <a:ea typeface="ＭＳ Ｐゴシック" charset="-128"/>
              </a:rPr>
              <a:t>d’offres biomasse.</a:t>
            </a:r>
            <a:endParaRPr lang="fr-FR" sz="1100" dirty="0">
              <a:solidFill>
                <a:srgbClr val="FFFFFF"/>
              </a:solidFill>
              <a:ea typeface="ＭＳ Ｐゴシック" charset="-128"/>
            </a:endParaRPr>
          </a:p>
          <a:p>
            <a:pPr algn="just" defTabSz="627063" eaLnBrk="1" hangingPunct="1">
              <a:tabLst>
                <a:tab pos="361950" algn="l"/>
                <a:tab pos="804863" algn="l"/>
                <a:tab pos="1255713" algn="l"/>
              </a:tabLst>
              <a:defRPr/>
            </a:pPr>
            <a:endParaRPr lang="fr-FR" sz="1100" dirty="0">
              <a:solidFill>
                <a:srgbClr val="FFFFFF"/>
              </a:solidFill>
              <a:ea typeface="ＭＳ Ｐゴシック" charset="-128"/>
            </a:endParaRPr>
          </a:p>
          <a:p>
            <a:pPr algn="just" defTabSz="627063" eaLnBrk="1" hangingPunct="1">
              <a:tabLst>
                <a:tab pos="361950" algn="l"/>
                <a:tab pos="804863" algn="l"/>
                <a:tab pos="1255713" algn="l"/>
              </a:tabLst>
              <a:defRPr/>
            </a:pPr>
            <a:r>
              <a:rPr lang="fr-FR" sz="1100" dirty="0" smtClean="0">
                <a:solidFill>
                  <a:srgbClr val="FFFFFF"/>
                </a:solidFill>
                <a:ea typeface="ＭＳ Ｐゴシック" charset="-128"/>
              </a:rPr>
              <a:t>Les modèles </a:t>
            </a:r>
            <a:r>
              <a:rPr lang="fr-FR" sz="1100" dirty="0">
                <a:solidFill>
                  <a:srgbClr val="FFFFFF"/>
                </a:solidFill>
                <a:ea typeface="ＭＳ Ｐゴシック" charset="-128"/>
              </a:rPr>
              <a:t>de contrat (conditions générales et </a:t>
            </a:r>
            <a:r>
              <a:rPr lang="fr-FR" sz="1100" dirty="0" smtClean="0">
                <a:solidFill>
                  <a:srgbClr val="FFFFFF"/>
                </a:solidFill>
                <a:ea typeface="ＭＳ Ｐゴシック" charset="-128"/>
              </a:rPr>
              <a:t>particulières) FB16CR et FB17CR sont disponibles sur le site internet :</a:t>
            </a:r>
          </a:p>
          <a:p>
            <a:pPr algn="ctr" defTabSz="627063" eaLnBrk="1" hangingPunct="1">
              <a:tabLst>
                <a:tab pos="361950" algn="l"/>
                <a:tab pos="804863" algn="l"/>
                <a:tab pos="1255713" algn="l"/>
              </a:tabLst>
              <a:defRPr/>
            </a:pPr>
            <a:r>
              <a:rPr lang="fr-FR" sz="1100" dirty="0" smtClean="0">
                <a:solidFill>
                  <a:srgbClr val="FFFFFF"/>
                </a:solidFill>
                <a:ea typeface="ＭＳ Ｐゴシック" charset="-128"/>
              </a:rPr>
              <a:t>  </a:t>
            </a:r>
            <a:r>
              <a:rPr lang="fr-FR" sz="1100" dirty="0" smtClean="0">
                <a:solidFill>
                  <a:schemeClr val="bg1"/>
                </a:solidFill>
                <a:ea typeface="ＭＳ Ｐゴシック" charset="-128"/>
              </a:rPr>
              <a:t>www.edf-oa.fr</a:t>
            </a:r>
          </a:p>
          <a:p>
            <a:pPr defTabSz="627063" eaLnBrk="1" hangingPunct="1">
              <a:tabLst>
                <a:tab pos="361950" algn="l"/>
                <a:tab pos="804863" algn="l"/>
                <a:tab pos="1255713" algn="l"/>
              </a:tabLst>
              <a:defRPr/>
            </a:pPr>
            <a:endParaRPr lang="fr-FR" sz="1100" dirty="0" smtClean="0">
              <a:solidFill>
                <a:schemeClr val="bg1"/>
              </a:solidFill>
              <a:ea typeface="ＭＳ Ｐゴシック" charset="-128"/>
            </a:endParaRPr>
          </a:p>
          <a:p>
            <a:pPr defTabSz="627063" eaLnBrk="1" hangingPunct="1">
              <a:tabLst>
                <a:tab pos="361950" algn="l"/>
                <a:tab pos="804863" algn="l"/>
                <a:tab pos="1255713" algn="l"/>
              </a:tabLst>
              <a:defRPr/>
            </a:pPr>
            <a:r>
              <a:rPr lang="fr-FR" sz="1100" dirty="0" smtClean="0">
                <a:solidFill>
                  <a:schemeClr val="bg1"/>
                </a:solidFill>
                <a:ea typeface="ＭＳ Ｐゴシック" charset="-128"/>
              </a:rPr>
              <a:t>Le modèle de contrat FB19CR est en  cours de rédaction, il sera mis à disposition sur le site internet après approbation par le Ministre chargé de l’énergie.</a:t>
            </a:r>
            <a:endParaRPr lang="fr-FR" sz="1100" dirty="0">
              <a:solidFill>
                <a:schemeClr val="bg1"/>
              </a:solidFill>
              <a:ea typeface="ＭＳ Ｐゴシック" charset="-128"/>
            </a:endParaRPr>
          </a:p>
          <a:p>
            <a:pPr algn="just" defTabSz="627063" eaLnBrk="1" hangingPunct="1">
              <a:tabLst>
                <a:tab pos="361950" algn="l"/>
                <a:tab pos="804863" algn="l"/>
                <a:tab pos="1255713" algn="l"/>
              </a:tabLst>
              <a:defRPr/>
            </a:pPr>
            <a:r>
              <a:rPr lang="fr-FR" sz="900" i="1" dirty="0" smtClean="0">
                <a:solidFill>
                  <a:srgbClr val="FFA02F"/>
                </a:solidFill>
                <a:ea typeface="ＭＳ Ｐゴシック" charset="-128"/>
              </a:rPr>
              <a:t> </a:t>
            </a:r>
            <a:endParaRPr lang="fr-FR" sz="900" i="1" dirty="0">
              <a:solidFill>
                <a:srgbClr val="FFA02F"/>
              </a:solidFill>
              <a:ea typeface="ＭＳ Ｐゴシック" charset="-128"/>
            </a:endParaRPr>
          </a:p>
        </p:txBody>
      </p:sp>
      <p:pic>
        <p:nvPicPr>
          <p:cNvPr id="14351" name="Image 11" descr="Attention_inversé_blanc_bleu.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02525" y="1557338"/>
            <a:ext cx="5857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9264" y="1504157"/>
            <a:ext cx="2232248" cy="4608512"/>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5365"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FB070E-F3FE-44B5-B118-2E48ABA6919D}" type="slidenum">
              <a:rPr lang="fr-FR" altLang="fr-FR" sz="1200" smtClean="0">
                <a:solidFill>
                  <a:srgbClr val="979797"/>
                </a:solidFill>
              </a:rPr>
              <a:pPr>
                <a:spcBef>
                  <a:spcPct val="0"/>
                </a:spcBef>
                <a:buFontTx/>
                <a:buNone/>
              </a:pPr>
              <a:t>14</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5369"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Parcours de contractualisation : étape 7</a:t>
            </a:r>
          </a:p>
        </p:txBody>
      </p:sp>
      <p:sp>
        <p:nvSpPr>
          <p:cNvPr id="15370" name="ZoneTexte 18"/>
          <p:cNvSpPr txBox="1">
            <a:spLocks noChangeArrowheads="1"/>
          </p:cNvSpPr>
          <p:nvPr/>
        </p:nvSpPr>
        <p:spPr bwMode="auto">
          <a:xfrm>
            <a:off x="690449" y="2207433"/>
            <a:ext cx="6394450"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SzPct val="115000"/>
              <a:buNone/>
            </a:pPr>
            <a:r>
              <a:rPr lang="fr-FR" altLang="fr-FR" sz="1300" dirty="0" smtClean="0">
                <a:solidFill>
                  <a:srgbClr val="005BBB"/>
                </a:solidFill>
                <a:latin typeface="Arial" panose="020B0604020202020204" pitchFamily="34" charset="0"/>
              </a:rPr>
              <a:t>A </a:t>
            </a:r>
            <a:r>
              <a:rPr lang="fr-FR" altLang="fr-FR" sz="1300" dirty="0">
                <a:solidFill>
                  <a:srgbClr val="005BBB"/>
                </a:solidFill>
                <a:latin typeface="Arial" panose="020B0604020202020204" pitchFamily="34" charset="0"/>
              </a:rPr>
              <a:t>compter de la </a:t>
            </a:r>
            <a:r>
              <a:rPr lang="fr-FR" altLang="fr-FR" sz="1300" dirty="0" smtClean="0">
                <a:solidFill>
                  <a:srgbClr val="005BBB"/>
                </a:solidFill>
                <a:latin typeface="Arial" panose="020B0604020202020204" pitchFamily="34" charset="0"/>
              </a:rPr>
              <a:t>date de prise d’effet </a:t>
            </a:r>
            <a:r>
              <a:rPr lang="fr-FR" altLang="fr-FR" sz="1300" dirty="0">
                <a:solidFill>
                  <a:srgbClr val="005BBB"/>
                </a:solidFill>
                <a:latin typeface="Arial" panose="020B0604020202020204" pitchFamily="34" charset="0"/>
              </a:rPr>
              <a:t>de mon contrat de complément de rémunération, </a:t>
            </a:r>
            <a:r>
              <a:rPr lang="fr-FR" altLang="fr-FR" sz="1300" dirty="0" smtClean="0">
                <a:solidFill>
                  <a:srgbClr val="005BBB"/>
                </a:solidFill>
                <a:latin typeface="Arial" panose="020B0604020202020204" pitchFamily="34" charset="0"/>
              </a:rPr>
              <a:t>je transmets, chaque mois à </a:t>
            </a:r>
            <a:r>
              <a:rPr lang="fr-FR" altLang="fr-FR" sz="1300" dirty="0">
                <a:solidFill>
                  <a:srgbClr val="005BBB"/>
                </a:solidFill>
                <a:latin typeface="Arial" panose="020B0604020202020204" pitchFamily="34" charset="0"/>
              </a:rPr>
              <a:t>EDF OA ma facture </a:t>
            </a:r>
            <a:r>
              <a:rPr lang="fr-FR" altLang="fr-FR" sz="1300" dirty="0" smtClean="0">
                <a:solidFill>
                  <a:srgbClr val="005BBB"/>
                </a:solidFill>
                <a:latin typeface="Arial" panose="020B0604020202020204" pitchFamily="34" charset="0"/>
              </a:rPr>
              <a:t>établie sur </a:t>
            </a:r>
            <a:r>
              <a:rPr lang="fr-FR" altLang="fr-FR" sz="1300" dirty="0">
                <a:solidFill>
                  <a:srgbClr val="005BBB"/>
                </a:solidFill>
                <a:latin typeface="Arial" panose="020B0604020202020204" pitchFamily="34" charset="0"/>
              </a:rPr>
              <a:t>la base des données de facturation </a:t>
            </a:r>
            <a:r>
              <a:rPr lang="fr-FR" altLang="fr-FR" sz="1300" dirty="0" smtClean="0">
                <a:solidFill>
                  <a:srgbClr val="005BBB"/>
                </a:solidFill>
                <a:latin typeface="Arial" panose="020B0604020202020204" pitchFamily="34" charset="0"/>
              </a:rPr>
              <a:t>préalablement transmises </a:t>
            </a:r>
            <a:r>
              <a:rPr lang="fr-FR" altLang="fr-FR" sz="1300" dirty="0">
                <a:solidFill>
                  <a:srgbClr val="005BBB"/>
                </a:solidFill>
                <a:latin typeface="Arial" panose="020B0604020202020204" pitchFamily="34" charset="0"/>
              </a:rPr>
              <a:t>par </a:t>
            </a:r>
            <a:r>
              <a:rPr lang="fr-FR" altLang="fr-FR" sz="1300" dirty="0" smtClean="0">
                <a:solidFill>
                  <a:srgbClr val="005BBB"/>
                </a:solidFill>
                <a:latin typeface="Arial" panose="020B0604020202020204" pitchFamily="34" charset="0"/>
              </a:rPr>
              <a:t>EDF OA </a:t>
            </a:r>
            <a:r>
              <a:rPr lang="fr-FR" altLang="fr-FR" sz="1300" dirty="0">
                <a:solidFill>
                  <a:srgbClr val="005BBB"/>
                </a:solidFill>
                <a:latin typeface="Arial" panose="020B0604020202020204" pitchFamily="34" charset="0"/>
              </a:rPr>
              <a:t>selon les modalités définies aux conditions générales de mon contrat de complément de rémunération.</a:t>
            </a:r>
            <a:r>
              <a:rPr lang="fr-FR" altLang="fr-FR" sz="1300" dirty="0">
                <a:solidFill>
                  <a:srgbClr val="787878"/>
                </a:solidFill>
                <a:latin typeface="Arial" panose="020B0604020202020204" pitchFamily="34" charset="0"/>
              </a:rPr>
              <a:t> EDF OA émet alors un règlement par virement bancaire à l’ordre du titulaire du contrat.</a:t>
            </a:r>
          </a:p>
          <a:p>
            <a:pPr algn="just" eaLnBrk="1" hangingPunct="1">
              <a:spcBef>
                <a:spcPct val="0"/>
              </a:spcBef>
              <a:buSzPct val="115000"/>
              <a:buFont typeface="Arial" panose="020B0604020202020204" pitchFamily="34" charset="0"/>
              <a:buNone/>
            </a:pPr>
            <a:endParaRPr lang="fr-FR" altLang="fr-FR" sz="1300" dirty="0">
              <a:solidFill>
                <a:srgbClr val="787878"/>
              </a:solidFill>
              <a:latin typeface="Arial" panose="020B0604020202020204" pitchFamily="34" charset="0"/>
            </a:endParaRPr>
          </a:p>
          <a:p>
            <a:pPr algn="just" eaLnBrk="1" hangingPunct="1">
              <a:spcBef>
                <a:spcPct val="0"/>
              </a:spcBef>
              <a:buSzPct val="115000"/>
              <a:buNone/>
            </a:pPr>
            <a:r>
              <a:rPr lang="fr-FR" altLang="fr-FR" sz="1300" dirty="0" smtClean="0">
                <a:solidFill>
                  <a:srgbClr val="005BBB"/>
                </a:solidFill>
                <a:latin typeface="Arial" panose="020B0604020202020204" pitchFamily="34" charset="0"/>
              </a:rPr>
              <a:t>En </a:t>
            </a:r>
            <a:r>
              <a:rPr lang="fr-FR" altLang="fr-FR" sz="1300" dirty="0">
                <a:solidFill>
                  <a:srgbClr val="005BBB"/>
                </a:solidFill>
                <a:latin typeface="Arial" panose="020B0604020202020204" pitchFamily="34" charset="0"/>
              </a:rPr>
              <a:t>début d’année civile, j’établis et transmets à EDF OA ma facture ou mon avoir de régularisation annuelle correspondant à la différence entre le complément de rémunération annuel et la somme des compléments de rémunération mensuels effectivement versés sur l’année civile écoulée, majorée le cas échéant de la prime de non production aux heures de prix spot négatifs, tel que défini dans les conditions générales de mon </a:t>
            </a:r>
            <a:r>
              <a:rPr lang="fr-FR" altLang="fr-FR" sz="1300" dirty="0" smtClean="0">
                <a:solidFill>
                  <a:srgbClr val="005BBB"/>
                </a:solidFill>
                <a:latin typeface="Arial" panose="020B0604020202020204" pitchFamily="34" charset="0"/>
              </a:rPr>
              <a:t>contrat. </a:t>
            </a:r>
          </a:p>
          <a:p>
            <a:pPr algn="just" eaLnBrk="1" hangingPunct="1">
              <a:spcBef>
                <a:spcPct val="0"/>
              </a:spcBef>
              <a:buSzPct val="115000"/>
              <a:buNone/>
            </a:pPr>
            <a:r>
              <a:rPr lang="fr-FR" altLang="fr-FR" sz="1300" dirty="0" smtClean="0">
                <a:solidFill>
                  <a:srgbClr val="787878"/>
                </a:solidFill>
                <a:latin typeface="Arial" panose="020B0604020202020204" pitchFamily="34" charset="0"/>
              </a:rPr>
              <a:t>En </a:t>
            </a:r>
            <a:r>
              <a:rPr lang="fr-FR" altLang="fr-FR" sz="1300" dirty="0">
                <a:solidFill>
                  <a:srgbClr val="787878"/>
                </a:solidFill>
                <a:latin typeface="Arial" panose="020B0604020202020204" pitchFamily="34" charset="0"/>
              </a:rPr>
              <a:t>cas de régularisation positive, EDF OA émet alors un règlement par virement bancaire à l’ordre du titulaire du contrat</a:t>
            </a:r>
            <a:r>
              <a:rPr lang="fr-FR" altLang="fr-FR" sz="1300" dirty="0" smtClean="0">
                <a:solidFill>
                  <a:srgbClr val="787878"/>
                </a:solidFill>
                <a:latin typeface="Arial" panose="020B0604020202020204" pitchFamily="34" charset="0"/>
              </a:rPr>
              <a:t>.</a:t>
            </a:r>
            <a:r>
              <a:rPr lang="fr-FR" altLang="fr-FR" sz="1300" dirty="0">
                <a:solidFill>
                  <a:srgbClr val="787878"/>
                </a:solidFill>
                <a:latin typeface="Arial" panose="020B0604020202020204" pitchFamily="34" charset="0"/>
              </a:rPr>
              <a:t>	</a:t>
            </a:r>
            <a:endParaRPr lang="fr-FR" altLang="fr-FR" sz="1300" dirty="0">
              <a:solidFill>
                <a:srgbClr val="005BBB"/>
              </a:solidFill>
              <a:latin typeface="Arial" panose="020B0604020202020204" pitchFamily="34" charset="0"/>
            </a:endParaRPr>
          </a:p>
          <a:p>
            <a:pPr algn="just" eaLnBrk="1" hangingPunct="1">
              <a:spcBef>
                <a:spcPct val="0"/>
              </a:spcBef>
              <a:buSzPct val="115000"/>
              <a:buNone/>
            </a:pPr>
            <a:r>
              <a:rPr lang="fr-FR" altLang="fr-FR" sz="1300" dirty="0" smtClean="0">
                <a:solidFill>
                  <a:srgbClr val="787878"/>
                </a:solidFill>
                <a:latin typeface="Arial" panose="020B0604020202020204" pitchFamily="34" charset="0"/>
              </a:rPr>
              <a:t>En </a:t>
            </a:r>
            <a:r>
              <a:rPr lang="fr-FR" altLang="fr-FR" sz="1300" dirty="0">
                <a:solidFill>
                  <a:srgbClr val="787878"/>
                </a:solidFill>
                <a:latin typeface="Arial" panose="020B0604020202020204" pitchFamily="34" charset="0"/>
              </a:rPr>
              <a:t>cas de régularisation négative, je demande à EDF OA leur RIB afin de </a:t>
            </a:r>
            <a:r>
              <a:rPr lang="fr-FR" altLang="fr-FR" sz="1300" dirty="0" smtClean="0">
                <a:solidFill>
                  <a:srgbClr val="787878"/>
                </a:solidFill>
                <a:latin typeface="Arial" panose="020B0604020202020204" pitchFamily="34" charset="0"/>
              </a:rPr>
              <a:t>               pouvoir </a:t>
            </a:r>
            <a:r>
              <a:rPr lang="fr-FR" altLang="fr-FR" sz="1300" dirty="0">
                <a:solidFill>
                  <a:srgbClr val="787878"/>
                </a:solidFill>
                <a:latin typeface="Arial" panose="020B0604020202020204" pitchFamily="34" charset="0"/>
              </a:rPr>
              <a:t>émettre un virement.</a:t>
            </a:r>
          </a:p>
        </p:txBody>
      </p:sp>
      <p:sp>
        <p:nvSpPr>
          <p:cNvPr id="21" name="ZoneTexte 20"/>
          <p:cNvSpPr txBox="1"/>
          <p:nvPr/>
        </p:nvSpPr>
        <p:spPr>
          <a:xfrm>
            <a:off x="776288" y="1557338"/>
            <a:ext cx="604996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Facturation et règlement</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5373" name="ZoneTexte 34"/>
          <p:cNvSpPr txBox="1">
            <a:spLocks noChangeArrowheads="1"/>
          </p:cNvSpPr>
          <p:nvPr/>
        </p:nvSpPr>
        <p:spPr bwMode="auto">
          <a:xfrm>
            <a:off x="415925" y="1557338"/>
            <a:ext cx="360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a:solidFill>
                  <a:schemeClr val="bg1"/>
                </a:solidFill>
                <a:latin typeface="Arial" panose="020B0604020202020204" pitchFamily="34" charset="0"/>
              </a:rPr>
              <a:t>7</a:t>
            </a:r>
          </a:p>
        </p:txBody>
      </p:sp>
      <p:sp>
        <p:nvSpPr>
          <p:cNvPr id="23" name="Rectangle 22"/>
          <p:cNvSpPr/>
          <p:nvPr/>
        </p:nvSpPr>
        <p:spPr bwMode="auto">
          <a:xfrm>
            <a:off x="7400925" y="2133600"/>
            <a:ext cx="2016125" cy="167481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La première facture ne pourra être émise qu’après signature du contrat de complément de rémunération par les deux parties.</a:t>
            </a:r>
          </a:p>
          <a:p>
            <a:pPr algn="just" defTabSz="627063" eaLnBrk="1" hangingPunct="1">
              <a:tabLst>
                <a:tab pos="361950" algn="l"/>
                <a:tab pos="804863" algn="l"/>
                <a:tab pos="1255713" algn="l"/>
              </a:tabLst>
              <a:defRPr/>
            </a:pPr>
            <a:endParaRPr lang="fr-FR" sz="1100" dirty="0">
              <a:solidFill>
                <a:srgbClr val="FFFFFF"/>
              </a:solidFill>
              <a:ea typeface="ＭＳ Ｐゴシック" charset="-128"/>
            </a:endParaRPr>
          </a:p>
          <a:p>
            <a:pPr algn="just" defTabSz="627063" eaLnBrk="1" hangingPunct="1">
              <a:tabLst>
                <a:tab pos="361950" algn="l"/>
                <a:tab pos="804863" algn="l"/>
                <a:tab pos="1255713" algn="l"/>
              </a:tabLst>
              <a:defRPr/>
            </a:pPr>
            <a:endParaRPr lang="fr-FR" sz="1100" dirty="0">
              <a:solidFill>
                <a:srgbClr val="FFFFFF"/>
              </a:solidFill>
              <a:ea typeface="ＭＳ Ｐゴシック" charset="-128"/>
            </a:endParaRPr>
          </a:p>
          <a:p>
            <a:pPr algn="just" defTabSz="627063" eaLnBrk="1" hangingPunct="1">
              <a:tabLst>
                <a:tab pos="361950" algn="l"/>
                <a:tab pos="804863" algn="l"/>
                <a:tab pos="1255713" algn="l"/>
              </a:tabLst>
              <a:defRPr/>
            </a:pPr>
            <a:r>
              <a:rPr lang="fr-FR" sz="1100" dirty="0">
                <a:solidFill>
                  <a:srgbClr val="FFFFFF"/>
                </a:solidFill>
                <a:ea typeface="ＭＳ Ｐゴシック" charset="-128"/>
              </a:rPr>
              <a:t>Toute facture incorrecte sera retournée.</a:t>
            </a:r>
          </a:p>
          <a:p>
            <a:pPr algn="just" defTabSz="627063" eaLnBrk="1" hangingPunct="1">
              <a:tabLst>
                <a:tab pos="361950" algn="l"/>
                <a:tab pos="804863" algn="l"/>
                <a:tab pos="1255713" algn="l"/>
              </a:tabLst>
              <a:defRPr/>
            </a:pPr>
            <a:endParaRPr lang="fr-FR" sz="900" i="1" dirty="0">
              <a:solidFill>
                <a:srgbClr val="FFA02F"/>
              </a:solidFill>
              <a:ea typeface="ＭＳ Ｐゴシック" charset="-128"/>
            </a:endParaRPr>
          </a:p>
        </p:txBody>
      </p:sp>
      <p:pic>
        <p:nvPicPr>
          <p:cNvPr id="15375" name="Image 11" descr="Attention_inversé_blanc_bleu.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02525" y="1557338"/>
            <a:ext cx="5857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6389" name="Espace réservé du numéro de diapositive 8"/>
          <p:cNvSpPr>
            <a:spLocks noGrp="1"/>
          </p:cNvSpPr>
          <p:nvPr>
            <p:ph type="sldNum" sz="quarter" idx="12"/>
          </p:nvPr>
        </p:nvSpPr>
        <p:spPr bwMode="auto">
          <a:xfrm>
            <a:off x="7030656" y="6356350"/>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3527D27-DF46-44C0-9C52-F316316D08A5}" type="slidenum">
              <a:rPr lang="fr-FR" altLang="fr-FR" sz="1200" smtClean="0">
                <a:solidFill>
                  <a:srgbClr val="979797"/>
                </a:solidFill>
              </a:rPr>
              <a:pPr>
                <a:spcBef>
                  <a:spcPct val="0"/>
                </a:spcBef>
                <a:buFontTx/>
                <a:buNone/>
              </a:pPr>
              <a:t>15</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6391"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Check-list des démarches</a:t>
            </a:r>
          </a:p>
        </p:txBody>
      </p:sp>
      <p:graphicFrame>
        <p:nvGraphicFramePr>
          <p:cNvPr id="16" name="Tableau 15"/>
          <p:cNvGraphicFramePr>
            <a:graphicFrameLocks noGrp="1"/>
          </p:cNvGraphicFramePr>
          <p:nvPr>
            <p:extLst>
              <p:ext uri="{D42A27DB-BD31-4B8C-83A1-F6EECF244321}">
                <p14:modId xmlns:p14="http://schemas.microsoft.com/office/powerpoint/2010/main" val="3295160096"/>
              </p:ext>
            </p:extLst>
          </p:nvPr>
        </p:nvGraphicFramePr>
        <p:xfrm>
          <a:off x="560513" y="1340768"/>
          <a:ext cx="9235859" cy="3758718"/>
        </p:xfrm>
        <a:graphic>
          <a:graphicData uri="http://schemas.openxmlformats.org/drawingml/2006/table">
            <a:tbl>
              <a:tblPr firstRow="1" bandRow="1">
                <a:effectLst>
                  <a:outerShdw blurRad="40000" dist="20000" dir="5400000" rotWithShape="0">
                    <a:schemeClr val="bg1">
                      <a:alpha val="38000"/>
                    </a:schemeClr>
                  </a:outerShdw>
                </a:effectLst>
                <a:tableStyleId>{69C7853C-536D-4A76-A0AE-DD22124D55A5}</a:tableStyleId>
              </a:tblPr>
              <a:tblGrid>
                <a:gridCol w="389564"/>
                <a:gridCol w="7068485"/>
                <a:gridCol w="695664"/>
                <a:gridCol w="1082146"/>
              </a:tblGrid>
              <a:tr h="194927">
                <a:tc gridSpan="2">
                  <a:txBody>
                    <a:bodyPr/>
                    <a:lstStyle/>
                    <a:p>
                      <a:pPr algn="ctr"/>
                      <a:r>
                        <a:rPr lang="fr-FR" sz="1200" kern="1200" dirty="0" smtClean="0">
                          <a:solidFill>
                            <a:srgbClr val="787878"/>
                          </a:solidFill>
                          <a:latin typeface="+mn-lt"/>
                          <a:ea typeface="+mn-ea"/>
                          <a:cs typeface="+mn-cs"/>
                        </a:rPr>
                        <a:t>Actions </a:t>
                      </a:r>
                      <a:endParaRPr lang="fr-FR" sz="1200" kern="1200" dirty="0">
                        <a:solidFill>
                          <a:srgbClr val="787878"/>
                        </a:solidFill>
                        <a:latin typeface="+mn-lt"/>
                        <a:ea typeface="+mn-ea"/>
                        <a:cs typeface="+mn-cs"/>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fr-FR" dirty="0"/>
                    </a:p>
                  </a:txBody>
                  <a:tcPr/>
                </a:tc>
                <a:tc>
                  <a:txBody>
                    <a:bodyPr/>
                    <a:lstStyle/>
                    <a:p>
                      <a:pPr algn="ctr"/>
                      <a:r>
                        <a:rPr lang="fr-FR" sz="1200" kern="1200" dirty="0" smtClean="0">
                          <a:solidFill>
                            <a:srgbClr val="787878"/>
                          </a:solidFill>
                          <a:latin typeface="+mn-lt"/>
                          <a:ea typeface="+mn-ea"/>
                          <a:cs typeface="+mn-cs"/>
                        </a:rPr>
                        <a:t>Fait </a:t>
                      </a:r>
                      <a:endParaRPr lang="fr-FR" sz="1200" kern="1200" dirty="0">
                        <a:solidFill>
                          <a:srgbClr val="787878"/>
                        </a:solidFill>
                        <a:latin typeface="+mn-lt"/>
                        <a:ea typeface="+mn-ea"/>
                        <a:cs typeface="+mn-cs"/>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200" kern="1200" dirty="0" smtClean="0">
                          <a:solidFill>
                            <a:srgbClr val="787878"/>
                          </a:solidFill>
                          <a:latin typeface="+mn-lt"/>
                          <a:ea typeface="+mn-ea"/>
                          <a:cs typeface="+mn-cs"/>
                        </a:rPr>
                        <a:t>Date </a:t>
                      </a:r>
                      <a:endParaRPr lang="fr-FR" sz="1200" kern="1200" dirty="0">
                        <a:solidFill>
                          <a:srgbClr val="787878"/>
                        </a:solidFill>
                        <a:latin typeface="+mn-lt"/>
                        <a:ea typeface="+mn-ea"/>
                        <a:cs typeface="+mn-cs"/>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4879">
                <a:tc>
                  <a:txBody>
                    <a:bodyPr/>
                    <a:lstStyle/>
                    <a:p>
                      <a:pPr algn="ctr"/>
                      <a:r>
                        <a:rPr lang="fr-FR" sz="1200" kern="1200" dirty="0" smtClean="0">
                          <a:solidFill>
                            <a:srgbClr val="005BBB"/>
                          </a:solidFill>
                          <a:latin typeface="+mn-lt"/>
                          <a:ea typeface="+mn-ea"/>
                          <a:cs typeface="+mn-cs"/>
                        </a:rPr>
                        <a:t>1</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fr-FR" sz="1200" kern="1200" dirty="0" smtClean="0">
                          <a:solidFill>
                            <a:srgbClr val="005BBB"/>
                          </a:solidFill>
                          <a:latin typeface="+mn-lt"/>
                          <a:ea typeface="+mn-ea"/>
                          <a:cs typeface="+mn-cs"/>
                        </a:rPr>
                        <a:t>J’effectue ma demande de raccordement auprès du</a:t>
                      </a:r>
                      <a:r>
                        <a:rPr lang="fr-FR" sz="1200" kern="1200" baseline="0" dirty="0" smtClean="0">
                          <a:solidFill>
                            <a:srgbClr val="005BBB"/>
                          </a:solidFill>
                          <a:latin typeface="+mn-lt"/>
                          <a:ea typeface="+mn-ea"/>
                          <a:cs typeface="+mn-cs"/>
                        </a:rPr>
                        <a:t> gestionnaire de réseau</a:t>
                      </a:r>
                      <a:endParaRPr lang="fr-FR" sz="1200"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4879">
                <a:tc>
                  <a:txBody>
                    <a:bodyPr/>
                    <a:lstStyle/>
                    <a:p>
                      <a:pPr algn="ctr"/>
                      <a:r>
                        <a:rPr lang="fr-FR" sz="1200" kern="1200" dirty="0" smtClean="0">
                          <a:solidFill>
                            <a:srgbClr val="005BBB"/>
                          </a:solidFill>
                          <a:latin typeface="+mn-lt"/>
                          <a:ea typeface="+mn-ea"/>
                          <a:cs typeface="+mn-cs"/>
                        </a:rPr>
                        <a:t>2</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reçois l’accusé de réception de ma demande de raccordement envoyé par le </a:t>
                      </a:r>
                      <a:r>
                        <a:rPr lang="fr-FR" sz="1200" kern="1200" baseline="0" dirty="0" smtClean="0">
                          <a:solidFill>
                            <a:srgbClr val="005BBB"/>
                          </a:solidFill>
                          <a:latin typeface="+mn-lt"/>
                          <a:ea typeface="+mn-ea"/>
                          <a:cs typeface="+mn-cs"/>
                        </a:rPr>
                        <a:t>gestionnaire de réseau</a:t>
                      </a:r>
                      <a:endParaRPr lang="fr-FR" sz="1200"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600">
                <a:tc>
                  <a:txBody>
                    <a:bodyPr/>
                    <a:lstStyle/>
                    <a:p>
                      <a:pPr algn="ctr"/>
                      <a:r>
                        <a:rPr lang="fr-FR" sz="1200" kern="1200" dirty="0" smtClean="0">
                          <a:solidFill>
                            <a:srgbClr val="005BBB"/>
                          </a:solidFill>
                          <a:latin typeface="+mn-lt"/>
                          <a:ea typeface="+mn-ea"/>
                          <a:cs typeface="+mn-cs"/>
                        </a:rPr>
                        <a:t>3</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communique à EDF OA mon numéro de contrat d’accès au réseau :</a:t>
                      </a:r>
                      <a:r>
                        <a:rPr lang="fr-FR" sz="1200" kern="1200" baseline="0" dirty="0" smtClean="0">
                          <a:solidFill>
                            <a:srgbClr val="005BBB"/>
                          </a:solidFill>
                          <a:latin typeface="+mn-lt"/>
                          <a:ea typeface="+mn-ea"/>
                          <a:cs typeface="+mn-cs"/>
                        </a:rPr>
                        <a:t> </a:t>
                      </a:r>
                      <a:r>
                        <a:rPr lang="fr-FR" sz="1200" kern="1200" dirty="0" smtClean="0">
                          <a:solidFill>
                            <a:srgbClr val="005BBB"/>
                          </a:solidFill>
                          <a:latin typeface="+mn-lt"/>
                          <a:ea typeface="+mn-ea"/>
                          <a:cs typeface="+mn-cs"/>
                        </a:rPr>
                        <a:t>Formulaire + avis de situation au répertoire SIREN du siège social et de celui de l’installation</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600">
                <a:tc>
                  <a:txBody>
                    <a:bodyPr/>
                    <a:lstStyle/>
                    <a:p>
                      <a:pPr algn="ctr"/>
                      <a:r>
                        <a:rPr lang="fr-FR" sz="1200" kern="1200" dirty="0" smtClean="0">
                          <a:solidFill>
                            <a:srgbClr val="005BBB"/>
                          </a:solidFill>
                          <a:latin typeface="+mn-lt"/>
                          <a:ea typeface="+mn-ea"/>
                          <a:cs typeface="+mn-cs"/>
                        </a:rPr>
                        <a:t>4</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a:t>
                      </a:r>
                      <a:r>
                        <a:rPr lang="fr-FR" sz="1200" kern="1200" baseline="0" dirty="0" smtClean="0">
                          <a:solidFill>
                            <a:srgbClr val="005BBB"/>
                          </a:solidFill>
                          <a:latin typeface="+mn-lt"/>
                          <a:ea typeface="+mn-ea"/>
                          <a:cs typeface="+mn-cs"/>
                        </a:rPr>
                        <a:t> fais réaliser la mise en service du raccordement de mon installation au réseau</a:t>
                      </a:r>
                      <a:endParaRPr lang="fr-FR" sz="1200"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1411">
                <a:tc>
                  <a:txBody>
                    <a:bodyPr/>
                    <a:lstStyle/>
                    <a:p>
                      <a:pPr algn="ctr"/>
                      <a:r>
                        <a:rPr lang="fr-FR" sz="1200" kern="1200" dirty="0" smtClean="0">
                          <a:solidFill>
                            <a:srgbClr val="005BBB"/>
                          </a:solidFill>
                          <a:latin typeface="+mn-lt"/>
                          <a:ea typeface="+mn-ea"/>
                          <a:cs typeface="+mn-cs"/>
                        </a:rPr>
                        <a:t>5</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fais délivrer, par un organisme agréé, une attestation de conformité qui confirmera le respect du cahier des charges de l’appel d’offres biomasse</a:t>
                      </a:r>
                      <a:r>
                        <a:rPr lang="fr-FR" sz="1200" kern="1200" baseline="0" dirty="0" smtClean="0">
                          <a:solidFill>
                            <a:srgbClr val="005BBB"/>
                          </a:solidFill>
                          <a:latin typeface="+mn-lt"/>
                          <a:ea typeface="+mn-ea"/>
                          <a:cs typeface="+mn-cs"/>
                        </a:rPr>
                        <a:t> </a:t>
                      </a:r>
                      <a:r>
                        <a:rPr lang="fr-FR" sz="1200" kern="1200" dirty="0" smtClean="0">
                          <a:solidFill>
                            <a:srgbClr val="005BBB"/>
                          </a:solidFill>
                          <a:latin typeface="+mn-lt"/>
                          <a:ea typeface="+mn-ea"/>
                          <a:cs typeface="+mn-cs"/>
                        </a:rPr>
                        <a:t>et la conformité de l’installation aux éléments mentionnés dans mon offre de candidature</a:t>
                      </a:r>
                      <a:endParaRPr lang="fr-FR" sz="1200" i="1"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1411">
                <a:tc rowSpan="4">
                  <a:txBody>
                    <a:bodyPr/>
                    <a:lstStyle/>
                    <a:p>
                      <a:pPr algn="ctr"/>
                      <a:r>
                        <a:rPr lang="fr-FR" sz="1200" kern="1200" dirty="0" smtClean="0">
                          <a:solidFill>
                            <a:srgbClr val="005BBB"/>
                          </a:solidFill>
                          <a:latin typeface="+mn-lt"/>
                          <a:ea typeface="+mn-ea"/>
                          <a:cs typeface="+mn-cs"/>
                        </a:rPr>
                        <a:t>6</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complète la demande de contrat et pour toute modification et je joins l’accord du Préfet de Région (ou du ministre</a:t>
                      </a:r>
                      <a:r>
                        <a:rPr lang="fr-FR" sz="1200" kern="1200" baseline="0" dirty="0" smtClean="0">
                          <a:solidFill>
                            <a:srgbClr val="005BBB"/>
                          </a:solidFill>
                          <a:latin typeface="+mn-lt"/>
                          <a:ea typeface="+mn-ea"/>
                          <a:cs typeface="+mn-cs"/>
                        </a:rPr>
                        <a:t> chargé de l’énergie)</a:t>
                      </a:r>
                      <a:endParaRPr lang="fr-FR" sz="1200"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1411">
                <a:tc vMerge="1">
                  <a:txBody>
                    <a:bodyPr/>
                    <a:lstStyle/>
                    <a:p>
                      <a:endParaRPr lang="fr-FR" dirty="0"/>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réunis les pièces à joindre à la demande de contrat</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600">
                <a:tc vMerge="1">
                  <a:txBody>
                    <a:bodyPr/>
                    <a:lstStyle/>
                    <a:p>
                      <a:endParaRPr lang="fr-FR" dirty="0"/>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J’envoie ma Demande de Contrat de Complément de Rémunération et les pièces jointes à EDF OA  par courrier recommandé avec accusé de réception ou par courriel au plus près de l’achèvement de mon installation.</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600">
                <a:tc vMerge="1">
                  <a:txBody>
                    <a:bodyPr/>
                    <a:lstStyle/>
                    <a:p>
                      <a:endParaRPr lang="fr-F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notifie à EDF OA</a:t>
                      </a:r>
                      <a:r>
                        <a:rPr lang="fr-FR" sz="1200" kern="1200" baseline="0" dirty="0" smtClean="0">
                          <a:solidFill>
                            <a:srgbClr val="005BBB"/>
                          </a:solidFill>
                          <a:latin typeface="+mn-lt"/>
                          <a:ea typeface="+mn-ea"/>
                          <a:cs typeface="+mn-cs"/>
                        </a:rPr>
                        <a:t> la date projetée de prise d’effet avec un préavis de 15 jours</a:t>
                      </a:r>
                      <a:endParaRPr lang="fr-FR" sz="1200" kern="1200" dirty="0" smtClean="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fr-FR"/>
                    </a:p>
                  </a:txBody>
                  <a:tcPr/>
                </a:tc>
                <a:tc vMerge="1">
                  <a:txBody>
                    <a:bodyPr/>
                    <a:lstStyle/>
                    <a:p>
                      <a:endParaRPr lang="fr-FR"/>
                    </a:p>
                  </a:txBody>
                  <a:tcPr/>
                </a:tc>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3097403694"/>
              </p:ext>
            </p:extLst>
          </p:nvPr>
        </p:nvGraphicFramePr>
        <p:xfrm>
          <a:off x="560513" y="5084721"/>
          <a:ext cx="9235859" cy="1290679"/>
        </p:xfrm>
        <a:graphic>
          <a:graphicData uri="http://schemas.openxmlformats.org/drawingml/2006/table">
            <a:tbl>
              <a:tblPr firstRow="1" bandRow="1">
                <a:effectLst>
                  <a:outerShdw blurRad="40000" dist="20000" dir="5400000" rotWithShape="0">
                    <a:schemeClr val="bg1">
                      <a:alpha val="38000"/>
                    </a:schemeClr>
                  </a:outerShdw>
                </a:effectLst>
                <a:tableStyleId>{69C7853C-536D-4A76-A0AE-DD22124D55A5}</a:tableStyleId>
              </a:tblPr>
              <a:tblGrid>
                <a:gridCol w="389564"/>
                <a:gridCol w="7068485"/>
                <a:gridCol w="695664"/>
                <a:gridCol w="1082146"/>
              </a:tblGrid>
              <a:tr h="324879">
                <a:tc>
                  <a:txBody>
                    <a:bodyPr/>
                    <a:lstStyle/>
                    <a:p>
                      <a:pPr algn="ctr"/>
                      <a:r>
                        <a:rPr lang="fr-FR" sz="1200" b="0" kern="1200" dirty="0" smtClean="0">
                          <a:solidFill>
                            <a:srgbClr val="005BBB"/>
                          </a:solidFill>
                          <a:latin typeface="+mn-lt"/>
                          <a:ea typeface="+mn-ea"/>
                          <a:cs typeface="+mn-cs"/>
                        </a:rPr>
                        <a:t>7</a:t>
                      </a:r>
                      <a:endParaRPr lang="fr-FR" sz="1200" b="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200" b="0" kern="1200" dirty="0" smtClean="0">
                          <a:solidFill>
                            <a:srgbClr val="005BBB"/>
                          </a:solidFill>
                          <a:latin typeface="+mn-lt"/>
                          <a:ea typeface="+mn-ea"/>
                          <a:cs typeface="+mn-cs"/>
                        </a:rPr>
                        <a:t>Je réceptionne le contrat en 2 exemplaires originaux élaborés par EDF OA</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6601">
                <a:tc>
                  <a:txBody>
                    <a:bodyPr/>
                    <a:lstStyle/>
                    <a:p>
                      <a:pPr algn="ctr"/>
                      <a:r>
                        <a:rPr lang="fr-FR" sz="1200" kern="1200" dirty="0" smtClean="0">
                          <a:solidFill>
                            <a:srgbClr val="005BBB"/>
                          </a:solidFill>
                          <a:latin typeface="+mn-lt"/>
                          <a:ea typeface="+mn-ea"/>
                          <a:cs typeface="+mn-cs"/>
                        </a:rPr>
                        <a:t>8</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fr-FR" sz="1200" kern="1200" dirty="0" smtClean="0">
                          <a:solidFill>
                            <a:srgbClr val="005BBB"/>
                          </a:solidFill>
                          <a:latin typeface="+mn-lt"/>
                          <a:ea typeface="+mn-ea"/>
                          <a:cs typeface="+mn-cs"/>
                        </a:rPr>
                        <a:t>Je paraphe et signe les deux exemplaires du contrat, puis je les retourne par courrier à EDF OA </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4879">
                <a:tc>
                  <a:txBody>
                    <a:bodyPr/>
                    <a:lstStyle/>
                    <a:p>
                      <a:pPr algn="ctr"/>
                      <a:r>
                        <a:rPr lang="fr-FR" sz="1200" kern="1200" dirty="0" smtClean="0">
                          <a:solidFill>
                            <a:srgbClr val="005BBB"/>
                          </a:solidFill>
                          <a:latin typeface="+mn-lt"/>
                          <a:ea typeface="+mn-ea"/>
                          <a:cs typeface="+mn-cs"/>
                        </a:rPr>
                        <a:t>9</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Je réceptionne par courrier mon exemplaire original du contrat envoyé par EDF OA signé par les deux parties</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787878"/>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4927">
                <a:tc>
                  <a:txBody>
                    <a:bodyPr/>
                    <a:lstStyle/>
                    <a:p>
                      <a:pPr algn="ctr"/>
                      <a:r>
                        <a:rPr lang="fr-FR" sz="1200" kern="1200" dirty="0" smtClean="0">
                          <a:solidFill>
                            <a:srgbClr val="005BBB"/>
                          </a:solidFill>
                          <a:latin typeface="+mn-lt"/>
                          <a:ea typeface="+mn-ea"/>
                          <a:cs typeface="+mn-cs"/>
                        </a:rPr>
                        <a:t>10</a:t>
                      </a:r>
                      <a:endParaRPr lang="fr-FR" sz="1200" kern="1200" dirty="0">
                        <a:solidFill>
                          <a:srgbClr val="005BBB"/>
                        </a:solidFill>
                        <a:latin typeface="+mn-lt"/>
                        <a:ea typeface="+mn-ea"/>
                        <a:cs typeface="+mn-cs"/>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200" kern="1200" dirty="0" smtClean="0">
                          <a:solidFill>
                            <a:srgbClr val="005BBB"/>
                          </a:solidFill>
                          <a:latin typeface="+mn-lt"/>
                          <a:ea typeface="+mn-ea"/>
                          <a:cs typeface="+mn-cs"/>
                        </a:rPr>
                        <a:t>J’émets ma première facture sur la base des données de facturation et la transmets à EDF OA</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endParaRPr lang="fr-FR" sz="1200" dirty="0">
                        <a:solidFill>
                          <a:srgbClr val="F1791D"/>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7" name="ZoneTexte 26"/>
          <p:cNvSpPr txBox="1"/>
          <p:nvPr/>
        </p:nvSpPr>
        <p:spPr>
          <a:xfrm rot="16200000">
            <a:off x="-2247106" y="3671094"/>
            <a:ext cx="5040312" cy="368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sz="1100" dirty="0">
                <a:solidFill>
                  <a:srgbClr val="FFFFFF"/>
                </a:solidFill>
                <a:ea typeface="ＭＳ Ｐゴシック" charset="-128"/>
              </a:rPr>
              <a:t>Pour toutes modifications (puissance, exploitant…) Je demande l’accord du Préfet de Région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7412"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69533F1-183B-49EC-8567-A13B44169F8E}" type="slidenum">
              <a:rPr lang="fr-FR" altLang="fr-FR" sz="1200" smtClean="0">
                <a:solidFill>
                  <a:srgbClr val="979797"/>
                </a:solidFill>
              </a:rPr>
              <a:pPr>
                <a:spcBef>
                  <a:spcPct val="0"/>
                </a:spcBef>
                <a:buFontTx/>
                <a:buNone/>
              </a:pPr>
              <a:t>16</a:t>
            </a:fld>
            <a:endParaRPr lang="fr-FR" altLang="fr-FR" sz="1200" dirty="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7416"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Questions – Réponses (1/2)</a:t>
            </a:r>
          </a:p>
        </p:txBody>
      </p:sp>
      <p:sp>
        <p:nvSpPr>
          <p:cNvPr id="23" name="Rectangle 22"/>
          <p:cNvSpPr/>
          <p:nvPr/>
        </p:nvSpPr>
        <p:spPr bwMode="auto">
          <a:xfrm>
            <a:off x="7400925" y="2133600"/>
            <a:ext cx="2016125" cy="1295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627063" eaLnBrk="1" hangingPunct="1">
              <a:tabLst>
                <a:tab pos="361950" algn="l"/>
                <a:tab pos="804863" algn="l"/>
                <a:tab pos="1255713" algn="l"/>
              </a:tabLst>
              <a:defRPr/>
            </a:pPr>
            <a:r>
              <a:rPr lang="fr-FR" sz="1100" dirty="0">
                <a:solidFill>
                  <a:srgbClr val="FFFFFF"/>
                </a:solidFill>
                <a:ea typeface="ＭＳ Ｐゴシック" charset="-128"/>
              </a:rPr>
              <a:t>La première facture ne pourra être émise qu’après signature du contrat par les deux parties.</a:t>
            </a:r>
          </a:p>
          <a:p>
            <a:pPr defTabSz="627063" eaLnBrk="1" hangingPunct="1">
              <a:tabLst>
                <a:tab pos="361950" algn="l"/>
                <a:tab pos="804863" algn="l"/>
                <a:tab pos="1255713" algn="l"/>
              </a:tabLst>
              <a:defRPr/>
            </a:pPr>
            <a:endParaRPr lang="fr-FR" sz="1100" dirty="0">
              <a:solidFill>
                <a:srgbClr val="FFFFFF"/>
              </a:solidFill>
              <a:ea typeface="ＭＳ Ｐゴシック" charset="-128"/>
            </a:endParaRPr>
          </a:p>
          <a:p>
            <a:pPr defTabSz="627063" eaLnBrk="1" hangingPunct="1">
              <a:tabLst>
                <a:tab pos="361950" algn="l"/>
                <a:tab pos="804863" algn="l"/>
                <a:tab pos="1255713" algn="l"/>
              </a:tabLst>
              <a:defRPr/>
            </a:pPr>
            <a:endParaRPr lang="fr-FR" sz="1100" dirty="0">
              <a:solidFill>
                <a:srgbClr val="FFFFFF"/>
              </a:solidFill>
              <a:ea typeface="ＭＳ Ｐゴシック" charset="-128"/>
            </a:endParaRPr>
          </a:p>
          <a:p>
            <a:pPr defTabSz="627063" eaLnBrk="1" hangingPunct="1">
              <a:tabLst>
                <a:tab pos="361950" algn="l"/>
                <a:tab pos="804863" algn="l"/>
                <a:tab pos="1255713" algn="l"/>
              </a:tabLst>
              <a:defRPr/>
            </a:pPr>
            <a:r>
              <a:rPr lang="fr-FR" sz="1100" dirty="0">
                <a:solidFill>
                  <a:srgbClr val="FFFFFF"/>
                </a:solidFill>
                <a:ea typeface="ＭＳ Ｐゴシック" charset="-128"/>
              </a:rPr>
              <a:t>Toute facture incorrecte sera retournée.</a:t>
            </a:r>
          </a:p>
          <a:p>
            <a:pPr algn="just" defTabSz="627063" eaLnBrk="1" hangingPunct="1">
              <a:tabLst>
                <a:tab pos="361950" algn="l"/>
                <a:tab pos="804863" algn="l"/>
                <a:tab pos="1255713" algn="l"/>
              </a:tabLst>
              <a:defRPr/>
            </a:pPr>
            <a:endParaRPr lang="fr-FR" sz="900" i="1" dirty="0">
              <a:solidFill>
                <a:srgbClr val="FFA02F"/>
              </a:solidFill>
              <a:ea typeface="ＭＳ Ｐゴシック" charset="-128"/>
            </a:endParaRPr>
          </a:p>
        </p:txBody>
      </p:sp>
      <p:sp>
        <p:nvSpPr>
          <p:cNvPr id="2" name="ZoneTexte 1"/>
          <p:cNvSpPr txBox="1"/>
          <p:nvPr/>
        </p:nvSpPr>
        <p:spPr>
          <a:xfrm>
            <a:off x="632520" y="1959064"/>
            <a:ext cx="8123113" cy="3724096"/>
          </a:xfrm>
          <a:prstGeom prst="rect">
            <a:avLst/>
          </a:prstGeom>
          <a:noFill/>
        </p:spPr>
        <p:txBody>
          <a:bodyPr wrap="square" rtlCol="0">
            <a:spAutoFit/>
          </a:bodyPr>
          <a:lstStyle/>
          <a:p>
            <a:pPr marL="285750" indent="-285750" algn="just">
              <a:buFont typeface="Wingdings" panose="05000000000000000000" pitchFamily="2" charset="2"/>
              <a:buChar char="§"/>
            </a:pPr>
            <a:r>
              <a:rPr lang="fr-FR" sz="1400" b="1" u="sng" dirty="0" smtClean="0">
                <a:solidFill>
                  <a:schemeClr val="accent1"/>
                </a:solidFill>
              </a:rPr>
              <a:t>Quel dispositif de comptage dois-je faire installer par le gestionnaire de réseau </a:t>
            </a:r>
            <a:r>
              <a:rPr lang="fr-FR" sz="1400" dirty="0" smtClean="0">
                <a:solidFill>
                  <a:schemeClr val="accent1"/>
                </a:solidFill>
              </a:rPr>
              <a:t>?</a:t>
            </a:r>
          </a:p>
          <a:p>
            <a:pPr algn="just"/>
            <a:r>
              <a:rPr lang="fr-FR" sz="1400" dirty="0" smtClean="0">
                <a:solidFill>
                  <a:schemeClr val="accent1"/>
                </a:solidFill>
              </a:rPr>
              <a:t>L’installation doit disposer d’un dispositif de comptage permettant de calculer l’énergie électrique produite nette de la consommation des auxiliaires.</a:t>
            </a:r>
          </a:p>
          <a:p>
            <a:pPr algn="just"/>
            <a:endParaRPr lang="fr-FR" sz="1400" dirty="0" smtClean="0">
              <a:solidFill>
                <a:schemeClr val="accent1"/>
              </a:solidFill>
            </a:endParaRPr>
          </a:p>
          <a:p>
            <a:pPr algn="just"/>
            <a:endParaRPr lang="fr-FR" sz="1400" b="1" u="sng" dirty="0">
              <a:solidFill>
                <a:schemeClr val="accent1"/>
              </a:solidFill>
            </a:endParaRPr>
          </a:p>
          <a:p>
            <a:pPr marL="285750" indent="-285750" algn="just">
              <a:buFont typeface="Arial" panose="020B0604020202020204" pitchFamily="34" charset="0"/>
              <a:buChar char="•"/>
            </a:pPr>
            <a:r>
              <a:rPr lang="fr-FR" sz="1400" b="1" u="sng" dirty="0" smtClean="0">
                <a:solidFill>
                  <a:schemeClr val="accent1"/>
                </a:solidFill>
              </a:rPr>
              <a:t>Comment va m’être transmis mon contrat de rémunération ?</a:t>
            </a:r>
          </a:p>
          <a:p>
            <a:pPr algn="just"/>
            <a:r>
              <a:rPr lang="fr-FR" sz="1400" dirty="0">
                <a:solidFill>
                  <a:schemeClr val="accent1"/>
                </a:solidFill>
              </a:rPr>
              <a:t>Votre contrat vous sera transmis par courrier. Le modèle de contrat est disponible sur le site internet </a:t>
            </a:r>
            <a:r>
              <a:rPr lang="fr-FR" sz="1400" dirty="0" smtClean="0">
                <a:solidFill>
                  <a:schemeClr val="accent1"/>
                </a:solidFill>
              </a:rPr>
              <a:t>  </a:t>
            </a:r>
            <a:r>
              <a:rPr lang="fr-FR" sz="1400" dirty="0" smtClean="0">
                <a:solidFill>
                  <a:schemeClr val="accent1"/>
                </a:solidFill>
                <a:hlinkClick r:id="rId3"/>
              </a:rPr>
              <a:t>https</a:t>
            </a:r>
            <a:r>
              <a:rPr lang="fr-FR" sz="1400" dirty="0">
                <a:solidFill>
                  <a:schemeClr val="accent1"/>
                </a:solidFill>
                <a:hlinkClick r:id="rId3"/>
              </a:rPr>
              <a:t>://www.edf-oa.fr</a:t>
            </a:r>
            <a:endParaRPr lang="fr-FR" sz="1400" dirty="0">
              <a:solidFill>
                <a:schemeClr val="accent1"/>
              </a:solidFill>
            </a:endParaRPr>
          </a:p>
          <a:p>
            <a:pPr marL="285750" indent="-285750" algn="just">
              <a:buFont typeface="Arial" panose="020B0604020202020204" pitchFamily="34" charset="0"/>
              <a:buChar char="•"/>
            </a:pPr>
            <a:endParaRPr lang="fr-FR" sz="1400" dirty="0" smtClean="0">
              <a:solidFill>
                <a:schemeClr val="accent1"/>
              </a:solidFill>
            </a:endParaRPr>
          </a:p>
          <a:p>
            <a:pPr marL="285750" indent="-285750" algn="just">
              <a:buFont typeface="Arial" panose="020B0604020202020204" pitchFamily="34" charset="0"/>
              <a:buChar char="•"/>
            </a:pPr>
            <a:endParaRPr lang="fr-FR" sz="1400" dirty="0" smtClean="0">
              <a:solidFill>
                <a:schemeClr val="accent1"/>
              </a:solidFill>
            </a:endParaRPr>
          </a:p>
          <a:p>
            <a:pPr marL="285750" indent="-285750" algn="just">
              <a:buFont typeface="Arial" panose="020B0604020202020204" pitchFamily="34" charset="0"/>
              <a:buChar char="•"/>
            </a:pPr>
            <a:r>
              <a:rPr lang="fr-FR" sz="1400" b="1" u="sng" dirty="0" smtClean="0">
                <a:solidFill>
                  <a:schemeClr val="accent1"/>
                </a:solidFill>
              </a:rPr>
              <a:t>A quelle date prend effet mon contrat de complément de rémunération ?</a:t>
            </a:r>
          </a:p>
          <a:p>
            <a:pPr algn="just"/>
            <a:r>
              <a:rPr lang="fr-FR" sz="1400" dirty="0" smtClean="0">
                <a:solidFill>
                  <a:schemeClr val="accent1"/>
                </a:solidFill>
              </a:rPr>
              <a:t>La </a:t>
            </a:r>
            <a:r>
              <a:rPr lang="fr-FR" sz="1400" dirty="0">
                <a:solidFill>
                  <a:schemeClr val="accent1"/>
                </a:solidFill>
              </a:rPr>
              <a:t>date d’effet du contrat est au choix du producteur et doit être nécessairement le 1</a:t>
            </a:r>
            <a:r>
              <a:rPr lang="fr-FR" sz="1400" baseline="30000" dirty="0">
                <a:solidFill>
                  <a:schemeClr val="accent1"/>
                </a:solidFill>
              </a:rPr>
              <a:t>er</a:t>
            </a:r>
            <a:r>
              <a:rPr lang="fr-FR" sz="1400" dirty="0">
                <a:solidFill>
                  <a:schemeClr val="accent1"/>
                </a:solidFill>
              </a:rPr>
              <a:t> de mois qui suit ou correspond à la date de prise d’effet projetée augmentée de quinze jours. </a:t>
            </a:r>
            <a:r>
              <a:rPr lang="fr-FR" sz="1400" dirty="0" smtClean="0">
                <a:solidFill>
                  <a:schemeClr val="accent1"/>
                </a:solidFill>
              </a:rPr>
              <a:t>Elle </a:t>
            </a:r>
            <a:r>
              <a:rPr lang="fr-FR" sz="1400" dirty="0">
                <a:solidFill>
                  <a:schemeClr val="accent1"/>
                </a:solidFill>
              </a:rPr>
              <a:t>est subordonnée à la fourniture de l’attestation de conformité et est postérieure à la date où le producteur adresse cette attestation à EDF OA</a:t>
            </a:r>
            <a:endParaRPr lang="fr-FR" sz="1400" dirty="0" smtClean="0">
              <a:solidFill>
                <a:schemeClr val="accent1"/>
              </a:solidFill>
            </a:endParaRPr>
          </a:p>
          <a:p>
            <a:pPr marL="285750" indent="-285750" algn="just">
              <a:buFont typeface="Arial" panose="020B0604020202020204" pitchFamily="34" charset="0"/>
              <a:buChar char="•"/>
            </a:pPr>
            <a:endParaRPr lang="fr-FR" sz="1300" dirty="0"/>
          </a:p>
          <a:p>
            <a:pPr marL="285750" indent="-285750">
              <a:buFont typeface="Arial" panose="020B0604020202020204" pitchFamily="34" charset="0"/>
              <a:buChar char="•"/>
            </a:pPr>
            <a:endParaRPr lang="fr-FR" sz="13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8436"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E73BF46-27CA-41FE-9C2D-4BF50F204AAE}" type="slidenum">
              <a:rPr lang="fr-FR" altLang="fr-FR" sz="1200" smtClean="0">
                <a:solidFill>
                  <a:srgbClr val="979797"/>
                </a:solidFill>
              </a:rPr>
              <a:pPr>
                <a:spcBef>
                  <a:spcPct val="0"/>
                </a:spcBef>
                <a:buFontTx/>
                <a:buNone/>
              </a:pPr>
              <a:t>17</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8440"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Questions – Réponses (2/2)</a:t>
            </a:r>
          </a:p>
        </p:txBody>
      </p:sp>
      <p:sp>
        <p:nvSpPr>
          <p:cNvPr id="23" name="Rectangle 22"/>
          <p:cNvSpPr/>
          <p:nvPr/>
        </p:nvSpPr>
        <p:spPr bwMode="auto">
          <a:xfrm>
            <a:off x="7400925" y="2133600"/>
            <a:ext cx="2016125" cy="1295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627063" eaLnBrk="1" hangingPunct="1">
              <a:tabLst>
                <a:tab pos="361950" algn="l"/>
                <a:tab pos="804863" algn="l"/>
                <a:tab pos="1255713" algn="l"/>
              </a:tabLst>
              <a:defRPr/>
            </a:pPr>
            <a:r>
              <a:rPr lang="fr-FR" sz="1100" dirty="0">
                <a:solidFill>
                  <a:srgbClr val="FFFFFF"/>
                </a:solidFill>
                <a:ea typeface="ＭＳ Ｐゴシック" charset="-128"/>
              </a:rPr>
              <a:t>La première facture ne pourra être émise qu’après signature du contrat par les deux parties.</a:t>
            </a:r>
          </a:p>
          <a:p>
            <a:pPr defTabSz="627063" eaLnBrk="1" hangingPunct="1">
              <a:tabLst>
                <a:tab pos="361950" algn="l"/>
                <a:tab pos="804863" algn="l"/>
                <a:tab pos="1255713" algn="l"/>
              </a:tabLst>
              <a:defRPr/>
            </a:pPr>
            <a:endParaRPr lang="fr-FR" sz="1100" dirty="0">
              <a:solidFill>
                <a:srgbClr val="FFFFFF"/>
              </a:solidFill>
              <a:ea typeface="ＭＳ Ｐゴシック" charset="-128"/>
            </a:endParaRPr>
          </a:p>
          <a:p>
            <a:pPr defTabSz="627063" eaLnBrk="1" hangingPunct="1">
              <a:tabLst>
                <a:tab pos="361950" algn="l"/>
                <a:tab pos="804863" algn="l"/>
                <a:tab pos="1255713" algn="l"/>
              </a:tabLst>
              <a:defRPr/>
            </a:pPr>
            <a:endParaRPr lang="fr-FR" sz="1100" dirty="0">
              <a:solidFill>
                <a:srgbClr val="FFFFFF"/>
              </a:solidFill>
              <a:ea typeface="ＭＳ Ｐゴシック" charset="-128"/>
            </a:endParaRPr>
          </a:p>
          <a:p>
            <a:pPr defTabSz="627063" eaLnBrk="1" hangingPunct="1">
              <a:tabLst>
                <a:tab pos="361950" algn="l"/>
                <a:tab pos="804863" algn="l"/>
                <a:tab pos="1255713" algn="l"/>
              </a:tabLst>
              <a:defRPr/>
            </a:pPr>
            <a:r>
              <a:rPr lang="fr-FR" sz="1100" dirty="0">
                <a:solidFill>
                  <a:srgbClr val="FFFFFF"/>
                </a:solidFill>
                <a:ea typeface="ＭＳ Ｐゴシック" charset="-128"/>
              </a:rPr>
              <a:t>Toute facture incorrecte sera retournée.</a:t>
            </a:r>
          </a:p>
          <a:p>
            <a:pPr algn="just" defTabSz="627063" eaLnBrk="1" hangingPunct="1">
              <a:tabLst>
                <a:tab pos="361950" algn="l"/>
                <a:tab pos="804863" algn="l"/>
                <a:tab pos="1255713" algn="l"/>
              </a:tabLst>
              <a:defRPr/>
            </a:pPr>
            <a:endParaRPr lang="fr-FR" sz="900" i="1" dirty="0">
              <a:solidFill>
                <a:srgbClr val="FFA02F"/>
              </a:solidFill>
              <a:ea typeface="ＭＳ Ｐゴシック" charset="-128"/>
            </a:endParaRPr>
          </a:p>
        </p:txBody>
      </p:sp>
      <p:sp>
        <p:nvSpPr>
          <p:cNvPr id="2" name="ZoneTexte 1"/>
          <p:cNvSpPr txBox="1"/>
          <p:nvPr/>
        </p:nvSpPr>
        <p:spPr>
          <a:xfrm>
            <a:off x="561107" y="1680835"/>
            <a:ext cx="8567885" cy="4616648"/>
          </a:xfrm>
          <a:prstGeom prst="rect">
            <a:avLst/>
          </a:prstGeom>
          <a:noFill/>
        </p:spPr>
        <p:txBody>
          <a:bodyPr wrap="square" rtlCol="0">
            <a:spAutoFit/>
          </a:bodyPr>
          <a:lstStyle/>
          <a:p>
            <a:pPr marL="285750" indent="-285750" algn="just">
              <a:buFont typeface="Wingdings" panose="05000000000000000000" pitchFamily="2" charset="2"/>
              <a:buChar char="§"/>
            </a:pPr>
            <a:r>
              <a:rPr lang="fr-FR" sz="1400" b="1" u="sng" dirty="0" smtClean="0">
                <a:solidFill>
                  <a:schemeClr val="accent1"/>
                </a:solidFill>
              </a:rPr>
              <a:t>A quel bureau de contrôle dois-je m’adresser pour la délivrance de mon attestation de conformité ?</a:t>
            </a:r>
          </a:p>
          <a:p>
            <a:pPr algn="just"/>
            <a:r>
              <a:rPr lang="fr-FR" sz="1200" dirty="0" smtClean="0">
                <a:solidFill>
                  <a:schemeClr val="accent1"/>
                </a:solidFill>
              </a:rPr>
              <a:t> Les </a:t>
            </a:r>
            <a:r>
              <a:rPr lang="fr-FR" sz="1200" dirty="0" smtClean="0">
                <a:solidFill>
                  <a:schemeClr val="accent1"/>
                </a:solidFill>
              </a:rPr>
              <a:t>agréments ministériels pour le contrôle des installations au titre de l’article R.311-43 du code de l’énergie ont été </a:t>
            </a:r>
            <a:r>
              <a:rPr lang="fr-FR" sz="1200" dirty="0" smtClean="0">
                <a:solidFill>
                  <a:schemeClr val="accent1"/>
                </a:solidFill>
              </a:rPr>
              <a:t> délivrés </a:t>
            </a:r>
            <a:r>
              <a:rPr lang="fr-FR" sz="1200" dirty="0" smtClean="0">
                <a:solidFill>
                  <a:schemeClr val="accent1"/>
                </a:solidFill>
              </a:rPr>
              <a:t>par arrêtés aux organismes suivants :</a:t>
            </a:r>
          </a:p>
          <a:p>
            <a:pPr algn="just"/>
            <a:endParaRPr lang="fr-FR" sz="1400" dirty="0" smtClean="0">
              <a:solidFill>
                <a:schemeClr val="accent1"/>
              </a:solidFill>
            </a:endParaRPr>
          </a:p>
          <a:p>
            <a:pPr algn="just"/>
            <a:endParaRPr lang="fr-FR" sz="1400" dirty="0">
              <a:solidFill>
                <a:schemeClr val="accent1"/>
              </a:solidFill>
            </a:endParaRPr>
          </a:p>
          <a:p>
            <a:pPr algn="just"/>
            <a:endParaRPr lang="fr-FR" sz="1400" dirty="0" smtClean="0">
              <a:solidFill>
                <a:schemeClr val="accent1"/>
              </a:solidFill>
            </a:endParaRPr>
          </a:p>
          <a:p>
            <a:pPr algn="just"/>
            <a:endParaRPr lang="fr-FR" sz="1400" dirty="0">
              <a:solidFill>
                <a:schemeClr val="accent1"/>
              </a:solidFill>
            </a:endParaRPr>
          </a:p>
          <a:p>
            <a:pPr algn="just"/>
            <a:endParaRPr lang="fr-FR" sz="1400" dirty="0" smtClean="0">
              <a:solidFill>
                <a:schemeClr val="accent1"/>
              </a:solidFill>
            </a:endParaRPr>
          </a:p>
          <a:p>
            <a:pPr algn="just"/>
            <a:endParaRPr lang="fr-FR" sz="1400" dirty="0" smtClean="0">
              <a:solidFill>
                <a:schemeClr val="accent1"/>
              </a:solidFill>
            </a:endParaRPr>
          </a:p>
          <a:p>
            <a:pPr algn="just"/>
            <a:endParaRPr lang="fr-FR" sz="1400" dirty="0" smtClean="0">
              <a:solidFill>
                <a:schemeClr val="accent1"/>
              </a:solidFill>
            </a:endParaRPr>
          </a:p>
          <a:p>
            <a:pPr algn="just"/>
            <a:endParaRPr lang="fr-FR" sz="1400" dirty="0" smtClean="0">
              <a:solidFill>
                <a:schemeClr val="accent1"/>
              </a:solidFill>
            </a:endParaRPr>
          </a:p>
          <a:p>
            <a:pPr algn="just"/>
            <a:endParaRPr lang="fr-FR" sz="1400" dirty="0">
              <a:solidFill>
                <a:schemeClr val="accent1"/>
              </a:solidFill>
            </a:endParaRPr>
          </a:p>
          <a:p>
            <a:pPr algn="just"/>
            <a:endParaRPr lang="fr-FR" sz="1400" dirty="0" smtClean="0">
              <a:solidFill>
                <a:schemeClr val="accent1"/>
              </a:solidFill>
            </a:endParaRPr>
          </a:p>
          <a:p>
            <a:pPr marL="285750" indent="-285750" algn="just">
              <a:buFont typeface="Wingdings" panose="05000000000000000000" pitchFamily="2" charset="2"/>
              <a:buChar char="§"/>
            </a:pPr>
            <a:r>
              <a:rPr lang="fr-FR" sz="1400" b="1" u="sng" dirty="0" smtClean="0">
                <a:solidFill>
                  <a:schemeClr val="accent1"/>
                </a:solidFill>
              </a:rPr>
              <a:t>A quel moment dois-je éditer ma 1</a:t>
            </a:r>
            <a:r>
              <a:rPr lang="fr-FR" sz="1400" b="1" u="sng" baseline="30000" dirty="0" smtClean="0">
                <a:solidFill>
                  <a:schemeClr val="accent1"/>
                </a:solidFill>
              </a:rPr>
              <a:t>er</a:t>
            </a:r>
            <a:r>
              <a:rPr lang="fr-FR" sz="1400" b="1" u="sng" dirty="0" smtClean="0">
                <a:solidFill>
                  <a:schemeClr val="accent1"/>
                </a:solidFill>
              </a:rPr>
              <a:t> facture ? </a:t>
            </a:r>
          </a:p>
          <a:p>
            <a:pPr algn="just"/>
            <a:r>
              <a:rPr lang="fr-FR" sz="1200" dirty="0" smtClean="0">
                <a:solidFill>
                  <a:schemeClr val="accent1"/>
                </a:solidFill>
              </a:rPr>
              <a:t> Ma 1</a:t>
            </a:r>
            <a:r>
              <a:rPr lang="fr-FR" sz="1200" baseline="30000" dirty="0" smtClean="0">
                <a:solidFill>
                  <a:schemeClr val="accent1"/>
                </a:solidFill>
              </a:rPr>
              <a:t>er</a:t>
            </a:r>
            <a:r>
              <a:rPr lang="fr-FR" sz="1200" dirty="0" smtClean="0">
                <a:solidFill>
                  <a:schemeClr val="accent1"/>
                </a:solidFill>
              </a:rPr>
              <a:t> facture ne pourra être émise qu’après la signature du contrat de complément de rémunération </a:t>
            </a:r>
            <a:r>
              <a:rPr lang="fr-FR" sz="1200" b="1" u="sng" dirty="0" smtClean="0">
                <a:solidFill>
                  <a:schemeClr val="accent1"/>
                </a:solidFill>
              </a:rPr>
              <a:t>par les deux parties</a:t>
            </a:r>
            <a:r>
              <a:rPr lang="fr-FR" sz="1200" dirty="0" smtClean="0">
                <a:solidFill>
                  <a:schemeClr val="accent1"/>
                </a:solidFill>
              </a:rPr>
              <a:t>. </a:t>
            </a:r>
          </a:p>
          <a:p>
            <a:pPr algn="just"/>
            <a:endParaRPr lang="fr-FR" sz="1200" b="1" u="sng" dirty="0">
              <a:solidFill>
                <a:schemeClr val="accent1"/>
              </a:solidFill>
            </a:endParaRPr>
          </a:p>
          <a:p>
            <a:pPr marL="285750" indent="-285750" algn="just">
              <a:buFont typeface="Wingdings" panose="05000000000000000000" pitchFamily="2" charset="2"/>
              <a:buChar char="§"/>
            </a:pPr>
            <a:r>
              <a:rPr lang="fr-FR" sz="1400" b="1" u="sng" dirty="0" smtClean="0">
                <a:solidFill>
                  <a:schemeClr val="accent1"/>
                </a:solidFill>
              </a:rPr>
              <a:t>A quel moment puis je commencer à produire de l’énergie électrique ?</a:t>
            </a:r>
          </a:p>
          <a:p>
            <a:pPr algn="just"/>
            <a:r>
              <a:rPr lang="fr-FR" sz="1200" dirty="0" smtClean="0">
                <a:solidFill>
                  <a:schemeClr val="accent1"/>
                </a:solidFill>
              </a:rPr>
              <a:t>Je peux commencer à produire de l’énergie électrique après avoir transmis à EDF OA  mon attestation de conformité de l’installation.</a:t>
            </a:r>
          </a:p>
          <a:p>
            <a:endParaRPr lang="fr-FR" sz="1200" dirty="0" smtClean="0">
              <a:solidFill>
                <a:schemeClr val="accent1"/>
              </a:solidFill>
              <a:latin typeface="+mn-lt"/>
            </a:endParaRPr>
          </a:p>
          <a:p>
            <a:r>
              <a:rPr lang="fr-FR" sz="1400" dirty="0">
                <a:solidFill>
                  <a:schemeClr val="accent1"/>
                </a:solidFill>
                <a:latin typeface="+mn-lt"/>
              </a:rPr>
              <a:t>	</a:t>
            </a:r>
            <a:endParaRPr lang="fr-FR" dirty="0"/>
          </a:p>
        </p:txBody>
      </p:sp>
      <p:pic>
        <p:nvPicPr>
          <p:cNvPr id="3" name="Image 2"/>
          <p:cNvPicPr>
            <a:picLocks noChangeAspect="1"/>
          </p:cNvPicPr>
          <p:nvPr/>
        </p:nvPicPr>
        <p:blipFill>
          <a:blip r:embed="rId3"/>
          <a:stretch>
            <a:fillRect/>
          </a:stretch>
        </p:blipFill>
        <p:spPr>
          <a:xfrm>
            <a:off x="920552" y="2694356"/>
            <a:ext cx="5359924" cy="171485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29264" y="1484784"/>
            <a:ext cx="2232248" cy="4608512"/>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19461"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53150D-5145-4A1C-9F6D-A48029151852}" type="slidenum">
              <a:rPr lang="fr-FR" altLang="fr-FR" sz="1200" smtClean="0">
                <a:solidFill>
                  <a:srgbClr val="979797"/>
                </a:solidFill>
              </a:rPr>
              <a:pPr>
                <a:spcBef>
                  <a:spcPct val="0"/>
                </a:spcBef>
                <a:buFontTx/>
                <a:buNone/>
              </a:pPr>
              <a:t>18</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19465"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Adresse utiles</a:t>
            </a:r>
          </a:p>
        </p:txBody>
      </p:sp>
      <p:cxnSp>
        <p:nvCxnSpPr>
          <p:cNvPr id="36" name="Connecteur droit 35"/>
          <p:cNvCxnSpPr/>
          <p:nvPr/>
        </p:nvCxnSpPr>
        <p:spPr bwMode="auto">
          <a:xfrm>
            <a:off x="288925" y="2006600"/>
            <a:ext cx="6980238" cy="23813"/>
          </a:xfrm>
          <a:prstGeom prst="line">
            <a:avLst/>
          </a:prstGeom>
          <a:ln w="9525" cap="flat" cmpd="sng" algn="ctr">
            <a:solidFill>
              <a:srgbClr val="7F7F7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9467" name="Espace réservé du contenu 2"/>
          <p:cNvSpPr txBox="1">
            <a:spLocks/>
          </p:cNvSpPr>
          <p:nvPr/>
        </p:nvSpPr>
        <p:spPr bwMode="auto">
          <a:xfrm>
            <a:off x="142875" y="4940300"/>
            <a:ext cx="25749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SzPct val="115000"/>
              <a:buFontTx/>
              <a:buNone/>
            </a:pPr>
            <a:r>
              <a:rPr lang="fr-FR" altLang="fr-FR" sz="1400" dirty="0">
                <a:latin typeface="Arial" panose="020B0604020202020204" pitchFamily="34" charset="0"/>
                <a:ea typeface="MS PGothic" panose="020B0600070205080204" pitchFamily="34" charset="-128"/>
              </a:rPr>
              <a:t>Pour les échanges relatifs à mon contrat de complément de </a:t>
            </a:r>
            <a:r>
              <a:rPr lang="fr-FR" altLang="fr-FR" sz="1400" dirty="0" smtClean="0">
                <a:latin typeface="Arial" panose="020B0604020202020204" pitchFamily="34" charset="0"/>
                <a:ea typeface="MS PGothic" panose="020B0600070205080204" pitchFamily="34" charset="-128"/>
              </a:rPr>
              <a:t>rémunération</a:t>
            </a:r>
            <a:endParaRPr lang="fr-FR" altLang="fr-FR" sz="1400" dirty="0">
              <a:solidFill>
                <a:srgbClr val="005BBB"/>
              </a:solidFill>
              <a:latin typeface="Arial" panose="020B0604020202020204" pitchFamily="34" charset="0"/>
              <a:ea typeface="MS PGothic" panose="020B0600070205080204" pitchFamily="34" charset="-128"/>
            </a:endParaRPr>
          </a:p>
        </p:txBody>
      </p:sp>
      <p:sp>
        <p:nvSpPr>
          <p:cNvPr id="19468" name="Rectangle 22"/>
          <p:cNvSpPr>
            <a:spLocks noChangeArrowheads="1"/>
          </p:cNvSpPr>
          <p:nvPr/>
        </p:nvSpPr>
        <p:spPr bwMode="auto">
          <a:xfrm>
            <a:off x="3297238" y="4514850"/>
            <a:ext cx="3384550"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600" u="sng" dirty="0">
                <a:solidFill>
                  <a:srgbClr val="5A5A5A"/>
                </a:solidFill>
                <a:latin typeface="Arial" panose="020B0604020202020204" pitchFamily="34" charset="0"/>
                <a:ea typeface="MS PGothic" panose="020B0600070205080204" pitchFamily="34" charset="-128"/>
              </a:rPr>
              <a:t>Par courrier électronique</a:t>
            </a:r>
            <a:r>
              <a:rPr lang="fr-FR" altLang="fr-FR" sz="1600" dirty="0">
                <a:solidFill>
                  <a:srgbClr val="5A5A5A"/>
                </a:solidFill>
                <a:latin typeface="Arial" panose="020B0604020202020204" pitchFamily="34" charset="0"/>
                <a:ea typeface="MS PGothic" panose="020B0600070205080204" pitchFamily="34" charset="-128"/>
              </a:rPr>
              <a:t> :</a:t>
            </a:r>
            <a:br>
              <a:rPr lang="fr-FR" altLang="fr-FR" sz="1600" dirty="0">
                <a:solidFill>
                  <a:srgbClr val="5A5A5A"/>
                </a:solidFill>
                <a:latin typeface="Arial" panose="020B0604020202020204" pitchFamily="34" charset="0"/>
                <a:ea typeface="MS PGothic" panose="020B0600070205080204" pitchFamily="34" charset="-128"/>
              </a:rPr>
            </a:br>
            <a:r>
              <a:rPr lang="fr-FR" altLang="fr-FR" sz="1400" dirty="0" smtClean="0">
                <a:solidFill>
                  <a:srgbClr val="F7922A"/>
                </a:solidFill>
                <a:latin typeface="Arial" panose="020B0604020202020204" pitchFamily="34" charset="0"/>
                <a:ea typeface="MS PGothic" panose="020B0600070205080204" pitchFamily="34" charset="-128"/>
              </a:rPr>
              <a:t>dst-cspas-obligations-achat-sud-ouest@edf.fr</a:t>
            </a:r>
            <a:endParaRPr lang="fr-FR" altLang="fr-FR" sz="1400" b="1" dirty="0">
              <a:solidFill>
                <a:srgbClr val="5A5A5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600" u="sng" dirty="0">
                <a:solidFill>
                  <a:srgbClr val="5A5A5A"/>
                </a:solidFill>
                <a:latin typeface="Arial" panose="020B0604020202020204" pitchFamily="34" charset="0"/>
                <a:ea typeface="MS PGothic" panose="020B0600070205080204" pitchFamily="34" charset="-128"/>
              </a:rPr>
              <a:t>Par courrier</a:t>
            </a:r>
            <a:r>
              <a:rPr lang="fr-FR" altLang="fr-FR" sz="1600" dirty="0">
                <a:solidFill>
                  <a:srgbClr val="5A5A5A"/>
                </a:solidFill>
                <a:latin typeface="Arial" panose="020B0604020202020204" pitchFamily="34" charset="0"/>
                <a:ea typeface="MS PGothic" panose="020B0600070205080204" pitchFamily="34" charset="-128"/>
              </a:rPr>
              <a:t> :</a:t>
            </a:r>
            <a:endParaRPr lang="fr-FR" altLang="fr-FR" sz="1600" b="1" dirty="0">
              <a:solidFill>
                <a:srgbClr val="5A5A5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400" b="1" dirty="0">
                <a:solidFill>
                  <a:srgbClr val="F7922A"/>
                </a:solidFill>
                <a:latin typeface="Arial" panose="020B0604020202020204" pitchFamily="34" charset="0"/>
                <a:ea typeface="MS PGothic" panose="020B0600070205080204" pitchFamily="34" charset="-128"/>
              </a:rPr>
              <a:t>EDF – DST – CSP AOA &amp; Services</a:t>
            </a:r>
          </a:p>
          <a:p>
            <a:pPr eaLnBrk="1" hangingPunct="1">
              <a:spcBef>
                <a:spcPct val="0"/>
              </a:spcBef>
              <a:buFontTx/>
              <a:buNone/>
            </a:pPr>
            <a:r>
              <a:rPr lang="fr-FR" altLang="fr-FR" sz="1400" b="1" dirty="0">
                <a:solidFill>
                  <a:srgbClr val="F7922A"/>
                </a:solidFill>
                <a:latin typeface="Arial" panose="020B0604020202020204" pitchFamily="34" charset="0"/>
                <a:ea typeface="MS PGothic" panose="020B0600070205080204" pitchFamily="34" charset="-128"/>
              </a:rPr>
              <a:t>AOA Agence </a:t>
            </a:r>
            <a:r>
              <a:rPr lang="fr-FR" altLang="fr-FR" sz="1400" b="1" dirty="0" smtClean="0">
                <a:solidFill>
                  <a:srgbClr val="F7922A"/>
                </a:solidFill>
                <a:latin typeface="Arial" panose="020B0604020202020204" pitchFamily="34" charset="0"/>
                <a:ea typeface="MS PGothic" panose="020B0600070205080204" pitchFamily="34" charset="-128"/>
              </a:rPr>
              <a:t>Sud-Ouest </a:t>
            </a:r>
            <a:r>
              <a:rPr lang="fr-FR" altLang="fr-FR" sz="1400" b="1" dirty="0">
                <a:solidFill>
                  <a:srgbClr val="F7922A"/>
                </a:solidFill>
                <a:latin typeface="Arial" panose="020B0604020202020204" pitchFamily="34" charset="0"/>
                <a:ea typeface="MS PGothic" panose="020B0600070205080204" pitchFamily="34" charset="-128"/>
              </a:rPr>
              <a:t>– </a:t>
            </a:r>
            <a:r>
              <a:rPr lang="fr-FR" altLang="fr-FR" sz="1400" b="1" dirty="0" smtClean="0">
                <a:solidFill>
                  <a:srgbClr val="F7922A"/>
                </a:solidFill>
                <a:latin typeface="Arial" panose="020B0604020202020204" pitchFamily="34" charset="0"/>
                <a:ea typeface="MS PGothic" panose="020B0600070205080204" pitchFamily="34" charset="-128"/>
              </a:rPr>
              <a:t>FB16</a:t>
            </a:r>
            <a:endParaRPr lang="fr-FR" altLang="fr-FR" sz="1400" b="1" dirty="0">
              <a:solidFill>
                <a:srgbClr val="F7922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400" dirty="0">
                <a:solidFill>
                  <a:srgbClr val="F7922A"/>
                </a:solidFill>
                <a:latin typeface="Arial" panose="020B0604020202020204" pitchFamily="34" charset="0"/>
                <a:ea typeface="MS PGothic" panose="020B0600070205080204" pitchFamily="34" charset="-128"/>
              </a:rPr>
              <a:t>TSA 90071</a:t>
            </a:r>
          </a:p>
          <a:p>
            <a:pPr eaLnBrk="1" hangingPunct="1">
              <a:spcBef>
                <a:spcPct val="0"/>
              </a:spcBef>
              <a:buFontTx/>
              <a:buNone/>
            </a:pPr>
            <a:r>
              <a:rPr lang="fr-FR" altLang="fr-FR" sz="1400" dirty="0">
                <a:solidFill>
                  <a:srgbClr val="F7922A"/>
                </a:solidFill>
                <a:latin typeface="Arial" panose="020B0604020202020204" pitchFamily="34" charset="0"/>
                <a:ea typeface="MS PGothic" panose="020B0600070205080204" pitchFamily="34" charset="-128"/>
              </a:rPr>
              <a:t>93736 BOBIGNY Cedex 9</a:t>
            </a:r>
          </a:p>
        </p:txBody>
      </p:sp>
      <p:sp>
        <p:nvSpPr>
          <p:cNvPr id="19469" name="Rectangle 26"/>
          <p:cNvSpPr>
            <a:spLocks noChangeArrowheads="1"/>
          </p:cNvSpPr>
          <p:nvPr/>
        </p:nvSpPr>
        <p:spPr bwMode="auto">
          <a:xfrm>
            <a:off x="3311525" y="2060575"/>
            <a:ext cx="358933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600" b="1" dirty="0" err="1">
                <a:solidFill>
                  <a:srgbClr val="5A5A5A"/>
                </a:solidFill>
                <a:latin typeface="Arial" panose="020B0604020202020204" pitchFamily="34" charset="0"/>
                <a:ea typeface="MS PGothic" panose="020B0600070205080204" pitchFamily="34" charset="-128"/>
              </a:rPr>
              <a:t>Enedis</a:t>
            </a:r>
            <a:endParaRPr lang="fr-FR" altLang="fr-FR" sz="1600" b="1" dirty="0">
              <a:solidFill>
                <a:srgbClr val="5A5A5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600" dirty="0">
                <a:solidFill>
                  <a:srgbClr val="5A5A5A"/>
                </a:solidFill>
                <a:latin typeface="Arial" panose="020B0604020202020204" pitchFamily="34" charset="0"/>
                <a:ea typeface="MS PGothic" panose="020B0600070205080204" pitchFamily="34" charset="-128"/>
                <a:hlinkClick r:id="rId3"/>
              </a:rPr>
              <a:t>http://www.enedis.fr</a:t>
            </a:r>
            <a:endParaRPr lang="fr-FR" altLang="fr-FR" sz="1600" dirty="0">
              <a:solidFill>
                <a:srgbClr val="5A5A5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600" b="1" dirty="0">
                <a:solidFill>
                  <a:srgbClr val="5A5A5A"/>
                </a:solidFill>
                <a:latin typeface="Arial" panose="020B0604020202020204" pitchFamily="34" charset="0"/>
                <a:ea typeface="MS PGothic" panose="020B0600070205080204" pitchFamily="34" charset="-128"/>
              </a:rPr>
              <a:t>Ou autre </a:t>
            </a:r>
            <a:r>
              <a:rPr lang="fr-FR" altLang="fr-FR" sz="1600" b="1" dirty="0" smtClean="0">
                <a:solidFill>
                  <a:srgbClr val="5A5A5A"/>
                </a:solidFill>
                <a:latin typeface="Arial" panose="020B0604020202020204" pitchFamily="34" charset="0"/>
                <a:ea typeface="MS PGothic" panose="020B0600070205080204" pitchFamily="34" charset="-128"/>
              </a:rPr>
              <a:t>GRD local</a:t>
            </a:r>
            <a:endParaRPr lang="fr-FR" altLang="fr-FR" sz="1600" b="1" dirty="0">
              <a:solidFill>
                <a:srgbClr val="5A5A5A"/>
              </a:solidFill>
              <a:latin typeface="Arial" panose="020B0604020202020204" pitchFamily="34" charset="0"/>
              <a:ea typeface="MS PGothic" panose="020B0600070205080204" pitchFamily="34" charset="-128"/>
            </a:endParaRPr>
          </a:p>
          <a:p>
            <a:pPr eaLnBrk="1" hangingPunct="1">
              <a:spcBef>
                <a:spcPct val="0"/>
              </a:spcBef>
              <a:buFont typeface="Arial" panose="020B0604020202020204" pitchFamily="34" charset="0"/>
              <a:buNone/>
            </a:pPr>
            <a:r>
              <a:rPr lang="fr-FR" altLang="fr-FR" sz="1600" u="sng" dirty="0">
                <a:solidFill>
                  <a:srgbClr val="5A5A5A"/>
                </a:solidFill>
                <a:latin typeface="Arial" panose="020B0604020202020204" pitchFamily="34" charset="0"/>
                <a:ea typeface="MS PGothic" panose="020B0600070205080204" pitchFamily="34" charset="-128"/>
              </a:rPr>
              <a:t>http://listegrd.adeef.fr</a:t>
            </a:r>
          </a:p>
        </p:txBody>
      </p:sp>
      <p:sp>
        <p:nvSpPr>
          <p:cNvPr id="19470" name="Espace réservé du contenu 2"/>
          <p:cNvSpPr txBox="1">
            <a:spLocks/>
          </p:cNvSpPr>
          <p:nvPr/>
        </p:nvSpPr>
        <p:spPr bwMode="auto">
          <a:xfrm>
            <a:off x="142875" y="2276475"/>
            <a:ext cx="257492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SzPct val="115000"/>
              <a:buFontTx/>
              <a:buNone/>
            </a:pPr>
            <a:r>
              <a:rPr lang="fr-FR" altLang="fr-FR" sz="1400">
                <a:latin typeface="Arial" panose="020B0604020202020204" pitchFamily="34" charset="0"/>
                <a:ea typeface="MS PGothic" panose="020B0600070205080204" pitchFamily="34" charset="-128"/>
              </a:rPr>
              <a:t>Pour établir ma demande de raccordement.</a:t>
            </a:r>
            <a:endParaRPr lang="fr-FR" altLang="fr-FR" sz="1400">
              <a:solidFill>
                <a:srgbClr val="005BBB"/>
              </a:solidFill>
              <a:latin typeface="Arial" panose="020B0604020202020204" pitchFamily="34" charset="0"/>
              <a:ea typeface="MS PGothic" panose="020B0600070205080204" pitchFamily="34" charset="-128"/>
            </a:endParaRPr>
          </a:p>
        </p:txBody>
      </p:sp>
      <p:sp>
        <p:nvSpPr>
          <p:cNvPr id="45" name="Flèche droite 44"/>
          <p:cNvSpPr/>
          <p:nvPr/>
        </p:nvSpPr>
        <p:spPr>
          <a:xfrm>
            <a:off x="2951163" y="2435225"/>
            <a:ext cx="312737" cy="360363"/>
          </a:xfrm>
          <a:prstGeom prst="rightArrow">
            <a:avLst/>
          </a:prstGeom>
          <a:solidFill>
            <a:srgbClr val="787878"/>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46" name="Flèche droite 45"/>
          <p:cNvSpPr/>
          <p:nvPr/>
        </p:nvSpPr>
        <p:spPr>
          <a:xfrm>
            <a:off x="2951163" y="5056188"/>
            <a:ext cx="312737" cy="358775"/>
          </a:xfrm>
          <a:prstGeom prst="rightArrow">
            <a:avLst/>
          </a:prstGeom>
          <a:solidFill>
            <a:srgbClr val="787878"/>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19473" name="Rectangle 26"/>
          <p:cNvSpPr>
            <a:spLocks noChangeArrowheads="1"/>
          </p:cNvSpPr>
          <p:nvPr/>
        </p:nvSpPr>
        <p:spPr bwMode="auto">
          <a:xfrm>
            <a:off x="3297238" y="3390900"/>
            <a:ext cx="35877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600" b="1" dirty="0" smtClean="0">
                <a:solidFill>
                  <a:srgbClr val="5A5A5A"/>
                </a:solidFill>
                <a:latin typeface="Arial" panose="020B0604020202020204" pitchFamily="34" charset="0"/>
                <a:ea typeface="MS PGothic" panose="020B0600070205080204" pitchFamily="34" charset="-128"/>
              </a:rPr>
              <a:t>RTE </a:t>
            </a:r>
            <a:endParaRPr lang="fr-FR" altLang="fr-FR" sz="1600" b="1" dirty="0">
              <a:solidFill>
                <a:srgbClr val="5A5A5A"/>
              </a:solidFill>
              <a:latin typeface="Arial" panose="020B0604020202020204" pitchFamily="34" charset="0"/>
              <a:ea typeface="MS PGothic" panose="020B0600070205080204" pitchFamily="34" charset="-128"/>
            </a:endParaRPr>
          </a:p>
          <a:p>
            <a:pPr eaLnBrk="1" hangingPunct="1">
              <a:spcBef>
                <a:spcPct val="0"/>
              </a:spcBef>
              <a:buFontTx/>
              <a:buNone/>
            </a:pPr>
            <a:r>
              <a:rPr lang="fr-FR" altLang="fr-FR" sz="1600" dirty="0">
                <a:solidFill>
                  <a:srgbClr val="5A5A5A"/>
                </a:solidFill>
                <a:latin typeface="Arial" panose="020B0604020202020204" pitchFamily="34" charset="0"/>
                <a:ea typeface="MS PGothic" panose="020B0600070205080204" pitchFamily="34" charset="-128"/>
                <a:hlinkClick r:id="rId4"/>
              </a:rPr>
              <a:t>http://www.rte-france.com</a:t>
            </a:r>
            <a:endParaRPr lang="fr-FR" altLang="fr-FR" sz="1600" dirty="0">
              <a:solidFill>
                <a:srgbClr val="5A5A5A"/>
              </a:solidFill>
              <a:latin typeface="Arial" panose="020B0604020202020204" pitchFamily="34" charset="0"/>
              <a:ea typeface="MS PGothic" panose="020B0600070205080204" pitchFamily="34" charset="-128"/>
            </a:endParaRPr>
          </a:p>
        </p:txBody>
      </p:sp>
      <p:sp>
        <p:nvSpPr>
          <p:cNvPr id="19474" name="Espace réservé du contenu 2"/>
          <p:cNvSpPr txBox="1">
            <a:spLocks/>
          </p:cNvSpPr>
          <p:nvPr/>
        </p:nvSpPr>
        <p:spPr bwMode="auto">
          <a:xfrm>
            <a:off x="168444" y="3343260"/>
            <a:ext cx="2574925"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buSzPct val="115000"/>
              <a:buFontTx/>
              <a:buNone/>
            </a:pPr>
            <a:r>
              <a:rPr lang="fr-FR" altLang="fr-FR" sz="1400" dirty="0">
                <a:latin typeface="Arial" panose="020B0604020202020204" pitchFamily="34" charset="0"/>
                <a:ea typeface="MS PGothic" panose="020B0600070205080204" pitchFamily="34" charset="-128"/>
              </a:rPr>
              <a:t>Pour établir ma demande de raccordement en vue de conclure un Contrat d’Accès au Réseau de Transport (CART-I).</a:t>
            </a:r>
            <a:endParaRPr lang="fr-FR" altLang="fr-FR" sz="1400" dirty="0">
              <a:solidFill>
                <a:srgbClr val="005BBB"/>
              </a:solidFill>
              <a:latin typeface="Arial" panose="020B0604020202020204" pitchFamily="34" charset="0"/>
              <a:ea typeface="MS PGothic" panose="020B0600070205080204" pitchFamily="34" charset="-128"/>
            </a:endParaRPr>
          </a:p>
        </p:txBody>
      </p:sp>
      <p:sp>
        <p:nvSpPr>
          <p:cNvPr id="50" name="Flèche droite 49"/>
          <p:cNvSpPr/>
          <p:nvPr/>
        </p:nvSpPr>
        <p:spPr>
          <a:xfrm>
            <a:off x="2936875" y="3543300"/>
            <a:ext cx="311150" cy="360363"/>
          </a:xfrm>
          <a:prstGeom prst="rightArrow">
            <a:avLst/>
          </a:prstGeom>
          <a:solidFill>
            <a:srgbClr val="787878"/>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51" name="Organigramme : Connecteur page suivante 50"/>
          <p:cNvSpPr/>
          <p:nvPr/>
        </p:nvSpPr>
        <p:spPr>
          <a:xfrm>
            <a:off x="200025" y="1577975"/>
            <a:ext cx="3095625" cy="360363"/>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Pour quoi ?</a:t>
            </a:r>
          </a:p>
        </p:txBody>
      </p:sp>
      <p:sp>
        <p:nvSpPr>
          <p:cNvPr id="52" name="Organigramme : Connecteur page suivante 51"/>
          <p:cNvSpPr/>
          <p:nvPr/>
        </p:nvSpPr>
        <p:spPr>
          <a:xfrm>
            <a:off x="3429000" y="1584325"/>
            <a:ext cx="3095625" cy="360363"/>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Qui contacter ?</a:t>
            </a:r>
          </a:p>
        </p:txBody>
      </p:sp>
      <p:pic>
        <p:nvPicPr>
          <p:cNvPr id="19478" name="Image 11" descr="picto info blanc.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69188" y="4514850"/>
            <a:ext cx="6238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ectangle 53"/>
          <p:cNvSpPr/>
          <p:nvPr/>
        </p:nvSpPr>
        <p:spPr bwMode="auto">
          <a:xfrm>
            <a:off x="7473280" y="5158902"/>
            <a:ext cx="1943770" cy="790378"/>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lstStyle/>
          <a:p>
            <a:pPr algn="just" defTabSz="627063" eaLnBrk="1" hangingPunct="1">
              <a:spcBef>
                <a:spcPts val="600"/>
              </a:spcBef>
              <a:spcAft>
                <a:spcPts val="600"/>
              </a:spcAft>
              <a:tabLst>
                <a:tab pos="0" algn="l"/>
                <a:tab pos="361950" algn="l"/>
                <a:tab pos="804863" algn="l"/>
                <a:tab pos="1255713" algn="l"/>
              </a:tabLst>
              <a:defRPr/>
            </a:pPr>
            <a:r>
              <a:rPr lang="fr-FR" sz="1100" dirty="0">
                <a:solidFill>
                  <a:srgbClr val="FFFFFF"/>
                </a:solidFill>
                <a:ea typeface="ＭＳ Ｐゴシック" charset="-128"/>
              </a:rPr>
              <a:t>Merci de privilégier les courriers électroniques pour les échanges avec EDF OA.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pPr>
              <a:defRPr/>
            </a:pPr>
            <a:r>
              <a:rPr lang="fr-FR" dirty="0" smtClean="0"/>
              <a:t>DST – CSP AOA &amp; Services</a:t>
            </a:r>
            <a:endParaRPr lang="fr-FR" dirty="0"/>
          </a:p>
        </p:txBody>
      </p:sp>
      <p:sp>
        <p:nvSpPr>
          <p:cNvPr id="20485"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45ABDA6-6E30-4F12-953B-6990F3FE3DE8}" type="slidenum">
              <a:rPr lang="fr-FR" altLang="fr-FR" sz="1200" smtClean="0">
                <a:solidFill>
                  <a:srgbClr val="979797"/>
                </a:solidFill>
              </a:rPr>
              <a:pPr>
                <a:spcBef>
                  <a:spcPct val="0"/>
                </a:spcBef>
                <a:buFontTx/>
                <a:buNone/>
              </a:pPr>
              <a:t>19</a:t>
            </a:fld>
            <a:endParaRPr lang="fr-FR" altLang="fr-FR" sz="1200" dirty="0" smtClean="0">
              <a:solidFill>
                <a:srgbClr val="979797"/>
              </a:solidFill>
            </a:endParaRPr>
          </a:p>
        </p:txBody>
      </p:sp>
      <p:sp>
        <p:nvSpPr>
          <p:cNvPr id="10" name="ZoneTexte 9"/>
          <p:cNvSpPr txBox="1"/>
          <p:nvPr/>
        </p:nvSpPr>
        <p:spPr>
          <a:xfrm>
            <a:off x="7107238" y="5538788"/>
            <a:ext cx="3024187" cy="831850"/>
          </a:xfrm>
          <a:prstGeom prst="rect">
            <a:avLst/>
          </a:prstGeom>
          <a:noFill/>
        </p:spPr>
        <p:txBody>
          <a:bodyPr>
            <a:spAutoFit/>
          </a:bodyPr>
          <a:lstStyle/>
          <a:p>
            <a:pPr algn="r" eaLnBrk="1" fontAlgn="auto" hangingPunct="1">
              <a:spcBef>
                <a:spcPts val="0"/>
              </a:spcBef>
              <a:spcAft>
                <a:spcPts val="0"/>
              </a:spcAft>
              <a:defRPr/>
            </a:pPr>
            <a:r>
              <a:rPr lang="fr-FR" sz="800" kern="0" dirty="0">
                <a:solidFill>
                  <a:schemeClr val="bg1"/>
                </a:solidFill>
                <a:latin typeface="Arial"/>
                <a:ea typeface="ＭＳ Ｐゴシック" charset="-128"/>
                <a:cs typeface="+mn-cs"/>
              </a:rPr>
              <a:t>Dans le cadre des missions de service public prévues par l’article L.314-1 du code de  l’énergie, EDF est tenue d’acheter l’électricité produite par certaines installations dont l’Etat souhaite encourager le développement, à des conditions définies par les pouvoirs publics.</a:t>
            </a:r>
          </a:p>
          <a:p>
            <a:pPr algn="r" eaLnBrk="1" fontAlgn="auto" hangingPunct="1">
              <a:spcBef>
                <a:spcPts val="0"/>
              </a:spcBef>
              <a:spcAft>
                <a:spcPts val="0"/>
              </a:spcAft>
              <a:defRPr/>
            </a:pPr>
            <a:endParaRPr lang="fr-FR" sz="800" dirty="0">
              <a:solidFill>
                <a:schemeClr val="bg1"/>
              </a:solidFill>
              <a:latin typeface="+mn-lt"/>
              <a:cs typeface="+mn-cs"/>
            </a:endParaRPr>
          </a:p>
        </p:txBody>
      </p:sp>
      <p:pic>
        <p:nvPicPr>
          <p:cNvPr id="20487" name="Image 12" descr="EDF_Logo_blanc.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975" y="549275"/>
            <a:ext cx="1077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532" y="1009650"/>
            <a:ext cx="8424936" cy="467299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pPr>
              <a:defRPr/>
            </a:pPr>
            <a:r>
              <a:rPr lang="fr-FR" dirty="0" smtClean="0"/>
              <a:t>DST – CSP AOA &amp; Services</a:t>
            </a:r>
            <a:endParaRPr lang="fr-FR" dirty="0"/>
          </a:p>
        </p:txBody>
      </p:sp>
      <p:sp>
        <p:nvSpPr>
          <p:cNvPr id="4100"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E638075-9587-44A1-B1DD-5762AC1E55A1}" type="slidenum">
              <a:rPr lang="fr-FR" altLang="fr-FR" sz="1200" smtClean="0">
                <a:solidFill>
                  <a:srgbClr val="979797"/>
                </a:solidFill>
              </a:rPr>
              <a:pPr>
                <a:spcBef>
                  <a:spcPct val="0"/>
                </a:spcBef>
                <a:buFontTx/>
                <a:buNone/>
              </a:pPr>
              <a:t>2</a:t>
            </a:fld>
            <a:endParaRPr lang="fr-FR" altLang="fr-FR" sz="1200" smtClean="0">
              <a:solidFill>
                <a:srgbClr val="979797"/>
              </a:solidFill>
            </a:endParaRPr>
          </a:p>
        </p:txBody>
      </p:sp>
      <p:pic>
        <p:nvPicPr>
          <p:cNvPr id="4101" name="Image 6"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7550" y="6021388"/>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ZoneTexte 8"/>
          <p:cNvSpPr txBox="1">
            <a:spLocks noChangeArrowheads="1"/>
          </p:cNvSpPr>
          <p:nvPr/>
        </p:nvSpPr>
        <p:spPr bwMode="auto">
          <a:xfrm>
            <a:off x="631825" y="549275"/>
            <a:ext cx="35290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400">
                <a:latin typeface="Frutiger Roman" pitchFamily="34" charset="0"/>
              </a:rPr>
              <a:t>SOMMAIRE</a:t>
            </a:r>
          </a:p>
        </p:txBody>
      </p:sp>
      <p:grpSp>
        <p:nvGrpSpPr>
          <p:cNvPr id="4103" name="Groupe 11"/>
          <p:cNvGrpSpPr>
            <a:grpSpLocks/>
          </p:cNvGrpSpPr>
          <p:nvPr/>
        </p:nvGrpSpPr>
        <p:grpSpPr bwMode="auto">
          <a:xfrm>
            <a:off x="704850" y="1628775"/>
            <a:ext cx="4319588" cy="360363"/>
            <a:chOff x="704528" y="1628800"/>
            <a:chExt cx="3240360" cy="360040"/>
          </a:xfrm>
        </p:grpSpPr>
        <p:sp>
          <p:nvSpPr>
            <p:cNvPr id="8" name="Rectangle 7"/>
            <p:cNvSpPr/>
            <p:nvPr/>
          </p:nvSpPr>
          <p:spPr>
            <a:xfrm>
              <a:off x="704528" y="1628800"/>
              <a:ext cx="3240360"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4112" name="ZoneTexte 9"/>
            <p:cNvSpPr txBox="1">
              <a:spLocks noChangeArrowheads="1"/>
            </p:cNvSpPr>
            <p:nvPr/>
          </p:nvSpPr>
          <p:spPr bwMode="auto">
            <a:xfrm>
              <a:off x="704528" y="1628800"/>
              <a:ext cx="1223917" cy="338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600" dirty="0">
                  <a:solidFill>
                    <a:schemeClr val="bg1"/>
                  </a:solidFill>
                  <a:latin typeface="Arial" panose="020B0604020202020204" pitchFamily="34" charset="0"/>
                </a:rPr>
                <a:t>Préambule</a:t>
              </a:r>
            </a:p>
          </p:txBody>
        </p:sp>
      </p:grpSp>
      <p:grpSp>
        <p:nvGrpSpPr>
          <p:cNvPr id="4104" name="Groupe 12"/>
          <p:cNvGrpSpPr>
            <a:grpSpLocks/>
          </p:cNvGrpSpPr>
          <p:nvPr/>
        </p:nvGrpSpPr>
        <p:grpSpPr bwMode="auto">
          <a:xfrm>
            <a:off x="704850" y="2349500"/>
            <a:ext cx="4319588" cy="358775"/>
            <a:chOff x="704528" y="1628800"/>
            <a:chExt cx="3240360" cy="360040"/>
          </a:xfrm>
        </p:grpSpPr>
        <p:sp>
          <p:nvSpPr>
            <p:cNvPr id="14" name="Rectangle 13"/>
            <p:cNvSpPr/>
            <p:nvPr/>
          </p:nvSpPr>
          <p:spPr>
            <a:xfrm>
              <a:off x="704528" y="1628800"/>
              <a:ext cx="324036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4110" name="ZoneTexte 14"/>
            <p:cNvSpPr txBox="1">
              <a:spLocks noChangeArrowheads="1"/>
            </p:cNvSpPr>
            <p:nvPr/>
          </p:nvSpPr>
          <p:spPr bwMode="auto">
            <a:xfrm>
              <a:off x="704528" y="1628800"/>
              <a:ext cx="2448156" cy="339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1600" dirty="0">
                  <a:solidFill>
                    <a:schemeClr val="bg1"/>
                  </a:solidFill>
                  <a:latin typeface="Arial" panose="020B0604020202020204" pitchFamily="34" charset="0"/>
                </a:rPr>
                <a:t>Présentation des acteurs</a:t>
              </a:r>
            </a:p>
          </p:txBody>
        </p:sp>
      </p:grpSp>
      <p:grpSp>
        <p:nvGrpSpPr>
          <p:cNvPr id="7" name="Groupe 17"/>
          <p:cNvGrpSpPr/>
          <p:nvPr/>
        </p:nvGrpSpPr>
        <p:grpSpPr>
          <a:xfrm>
            <a:off x="704528" y="3789040"/>
            <a:ext cx="4320480" cy="360040"/>
            <a:chOff x="704528" y="1628800"/>
            <a:chExt cx="3240360" cy="360040"/>
          </a:xfrm>
          <a:solidFill>
            <a:schemeClr val="bg2"/>
          </a:solidFill>
        </p:grpSpPr>
        <p:sp>
          <p:nvSpPr>
            <p:cNvPr id="19" name="Rectangle 18"/>
            <p:cNvSpPr/>
            <p:nvPr/>
          </p:nvSpPr>
          <p:spPr>
            <a:xfrm>
              <a:off x="704528" y="1628800"/>
              <a:ext cx="3240360"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0" name="ZoneTexte 19"/>
            <p:cNvSpPr txBox="1"/>
            <p:nvPr/>
          </p:nvSpPr>
          <p:spPr>
            <a:xfrm>
              <a:off x="704528" y="1628800"/>
              <a:ext cx="3024336" cy="338554"/>
            </a:xfrm>
            <a:prstGeom prst="rect">
              <a:avLst/>
            </a:prstGeom>
            <a:grpFill/>
          </p:spPr>
          <p:txBody>
            <a:bodyPr>
              <a:spAutoFit/>
            </a:bodyPr>
            <a:lstStyle/>
            <a:p>
              <a:pPr eaLnBrk="1" fontAlgn="auto" hangingPunct="1">
                <a:spcBef>
                  <a:spcPts val="0"/>
                </a:spcBef>
                <a:spcAft>
                  <a:spcPts val="0"/>
                </a:spcAft>
                <a:defRPr/>
              </a:pPr>
              <a:r>
                <a:rPr lang="fr-FR" sz="1600" dirty="0">
                  <a:solidFill>
                    <a:schemeClr val="bg1"/>
                  </a:solidFill>
                </a:rPr>
                <a:t>Parcours de contractualisation </a:t>
              </a:r>
            </a:p>
          </p:txBody>
        </p:sp>
      </p:grpSp>
      <p:grpSp>
        <p:nvGrpSpPr>
          <p:cNvPr id="9" name="Groupe 21"/>
          <p:cNvGrpSpPr/>
          <p:nvPr/>
        </p:nvGrpSpPr>
        <p:grpSpPr>
          <a:xfrm>
            <a:off x="698557" y="3068960"/>
            <a:ext cx="4325881" cy="360040"/>
            <a:chOff x="704528" y="1628800"/>
            <a:chExt cx="3240360" cy="360040"/>
          </a:xfrm>
          <a:solidFill>
            <a:schemeClr val="tx2"/>
          </a:solidFill>
        </p:grpSpPr>
        <p:sp>
          <p:nvSpPr>
            <p:cNvPr id="23" name="Rectangle 22"/>
            <p:cNvSpPr/>
            <p:nvPr/>
          </p:nvSpPr>
          <p:spPr>
            <a:xfrm>
              <a:off x="704528" y="1628800"/>
              <a:ext cx="3240360"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4" name="ZoneTexte 23"/>
            <p:cNvSpPr txBox="1"/>
            <p:nvPr/>
          </p:nvSpPr>
          <p:spPr>
            <a:xfrm>
              <a:off x="704528" y="1628800"/>
              <a:ext cx="3239934" cy="338554"/>
            </a:xfrm>
            <a:prstGeom prst="rect">
              <a:avLst/>
            </a:prstGeom>
            <a:grpFill/>
          </p:spPr>
          <p:txBody>
            <a:bodyPr wrap="square">
              <a:spAutoFit/>
            </a:bodyPr>
            <a:lstStyle/>
            <a:p>
              <a:pPr eaLnBrk="1" fontAlgn="auto" hangingPunct="1">
                <a:spcBef>
                  <a:spcPts val="0"/>
                </a:spcBef>
                <a:spcAft>
                  <a:spcPts val="0"/>
                </a:spcAft>
                <a:defRPr/>
              </a:pPr>
              <a:r>
                <a:rPr lang="fr-FR" sz="1600" dirty="0" smtClean="0">
                  <a:solidFill>
                    <a:schemeClr val="bg1"/>
                  </a:solidFill>
                </a:rPr>
                <a:t>Définition du complément de rémunération</a:t>
              </a:r>
              <a:endParaRPr lang="fr-FR" sz="1600" dirty="0">
                <a:solidFill>
                  <a:schemeClr val="bg1"/>
                </a:solidFill>
              </a:endParaRPr>
            </a:p>
          </p:txBody>
        </p:sp>
      </p:grpSp>
      <p:grpSp>
        <p:nvGrpSpPr>
          <p:cNvPr id="10" name="Groupe 25"/>
          <p:cNvGrpSpPr/>
          <p:nvPr/>
        </p:nvGrpSpPr>
        <p:grpSpPr>
          <a:xfrm>
            <a:off x="699127" y="4581128"/>
            <a:ext cx="4325880" cy="360040"/>
            <a:chOff x="704528" y="1628800"/>
            <a:chExt cx="3240360" cy="360040"/>
          </a:xfrm>
          <a:solidFill>
            <a:schemeClr val="accent3"/>
          </a:solidFill>
        </p:grpSpPr>
        <p:sp>
          <p:nvSpPr>
            <p:cNvPr id="27" name="Rectangle 26"/>
            <p:cNvSpPr/>
            <p:nvPr/>
          </p:nvSpPr>
          <p:spPr>
            <a:xfrm>
              <a:off x="704528" y="1628800"/>
              <a:ext cx="3240360"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28" name="ZoneTexte 27"/>
            <p:cNvSpPr txBox="1"/>
            <p:nvPr/>
          </p:nvSpPr>
          <p:spPr>
            <a:xfrm>
              <a:off x="704528" y="1628800"/>
              <a:ext cx="2304256" cy="338554"/>
            </a:xfrm>
            <a:prstGeom prst="rect">
              <a:avLst/>
            </a:prstGeom>
            <a:grpFill/>
          </p:spPr>
          <p:txBody>
            <a:bodyPr>
              <a:spAutoFit/>
            </a:bodyPr>
            <a:lstStyle/>
            <a:p>
              <a:pPr eaLnBrk="1" fontAlgn="auto" hangingPunct="1">
                <a:spcBef>
                  <a:spcPts val="0"/>
                </a:spcBef>
                <a:spcAft>
                  <a:spcPts val="0"/>
                </a:spcAft>
                <a:defRPr/>
              </a:pPr>
              <a:r>
                <a:rPr lang="fr-FR" sz="1600" dirty="0">
                  <a:solidFill>
                    <a:schemeClr val="bg1"/>
                  </a:solidFill>
                </a:rPr>
                <a:t>Questions - Réponses </a:t>
              </a:r>
            </a:p>
          </p:txBody>
        </p:sp>
      </p:grpSp>
      <p:grpSp>
        <p:nvGrpSpPr>
          <p:cNvPr id="11" name="Groupe 29"/>
          <p:cNvGrpSpPr/>
          <p:nvPr/>
        </p:nvGrpSpPr>
        <p:grpSpPr>
          <a:xfrm>
            <a:off x="694545" y="5301208"/>
            <a:ext cx="4330461" cy="360040"/>
            <a:chOff x="704528" y="1628800"/>
            <a:chExt cx="3240360" cy="360040"/>
          </a:xfrm>
          <a:solidFill>
            <a:schemeClr val="accent4"/>
          </a:solidFill>
        </p:grpSpPr>
        <p:sp>
          <p:nvSpPr>
            <p:cNvPr id="31" name="Rectangle 30"/>
            <p:cNvSpPr/>
            <p:nvPr/>
          </p:nvSpPr>
          <p:spPr>
            <a:xfrm>
              <a:off x="704528" y="1628800"/>
              <a:ext cx="3240360"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32" name="ZoneTexte 31"/>
            <p:cNvSpPr txBox="1"/>
            <p:nvPr/>
          </p:nvSpPr>
          <p:spPr>
            <a:xfrm>
              <a:off x="704528" y="1628800"/>
              <a:ext cx="1728192" cy="338554"/>
            </a:xfrm>
            <a:prstGeom prst="rect">
              <a:avLst/>
            </a:prstGeom>
            <a:grpFill/>
          </p:spPr>
          <p:txBody>
            <a:bodyPr>
              <a:spAutoFit/>
            </a:bodyPr>
            <a:lstStyle/>
            <a:p>
              <a:pPr eaLnBrk="1" fontAlgn="auto" hangingPunct="1">
                <a:spcBef>
                  <a:spcPts val="0"/>
                </a:spcBef>
                <a:spcAft>
                  <a:spcPts val="0"/>
                </a:spcAft>
                <a:defRPr/>
              </a:pPr>
              <a:r>
                <a:rPr lang="fr-FR" sz="1600" dirty="0">
                  <a:solidFill>
                    <a:schemeClr val="bg1"/>
                  </a:solidFill>
                </a:rPr>
                <a:t>Adresses utiles </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478403" y="1488282"/>
            <a:ext cx="2232248" cy="4608512"/>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5125"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E531F35-5714-4BD0-B713-C5B552D6D9AA}" type="slidenum">
              <a:rPr lang="fr-FR" altLang="fr-FR" sz="1200" smtClean="0">
                <a:solidFill>
                  <a:srgbClr val="979797"/>
                </a:solidFill>
              </a:rPr>
              <a:pPr>
                <a:spcBef>
                  <a:spcPct val="0"/>
                </a:spcBef>
                <a:buFontTx/>
                <a:buNone/>
              </a:pPr>
              <a:t>3</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5129" name="ZoneTexte 10"/>
          <p:cNvSpPr txBox="1">
            <a:spLocks noChangeArrowheads="1"/>
          </p:cNvSpPr>
          <p:nvPr/>
        </p:nvSpPr>
        <p:spPr bwMode="auto">
          <a:xfrm>
            <a:off x="327152" y="183134"/>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3600">
                <a:solidFill>
                  <a:schemeClr val="bg1"/>
                </a:solidFill>
                <a:latin typeface="Frutiger Roman" pitchFamily="34" charset="0"/>
              </a:rPr>
              <a:t>Préambule</a:t>
            </a:r>
          </a:p>
        </p:txBody>
      </p:sp>
      <p:sp>
        <p:nvSpPr>
          <p:cNvPr id="5130" name="ZoneTexte 18"/>
          <p:cNvSpPr txBox="1">
            <a:spLocks noChangeArrowheads="1"/>
          </p:cNvSpPr>
          <p:nvPr/>
        </p:nvSpPr>
        <p:spPr bwMode="auto">
          <a:xfrm>
            <a:off x="495300" y="1850014"/>
            <a:ext cx="6696744" cy="362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3838" indent="-22383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600"/>
              </a:spcBef>
              <a:spcAft>
                <a:spcPts val="600"/>
              </a:spcAft>
              <a:buSzPct val="115000"/>
              <a:buFontTx/>
              <a:buBlip>
                <a:blip r:embed="rId3"/>
              </a:buBlip>
            </a:pPr>
            <a:r>
              <a:rPr lang="fr-FR" altLang="fr-FR" sz="1400" dirty="0" smtClean="0">
                <a:solidFill>
                  <a:srgbClr val="787878"/>
                </a:solidFill>
                <a:latin typeface="Arial" panose="020B0604020202020204" pitchFamily="34" charset="0"/>
                <a:ea typeface="MS PGothic" panose="020B0600070205080204" pitchFamily="34" charset="-128"/>
              </a:rPr>
              <a:t>Ce </a:t>
            </a:r>
            <a:r>
              <a:rPr lang="fr-FR" altLang="fr-FR" sz="1400" dirty="0">
                <a:solidFill>
                  <a:srgbClr val="787878"/>
                </a:solidFill>
                <a:latin typeface="Arial" panose="020B0604020202020204" pitchFamily="34" charset="0"/>
                <a:ea typeface="MS PGothic" panose="020B0600070205080204" pitchFamily="34" charset="-128"/>
              </a:rPr>
              <a:t>document s’adresse </a:t>
            </a:r>
            <a:r>
              <a:rPr lang="fr-FR" altLang="fr-FR" sz="1400" dirty="0" smtClean="0">
                <a:solidFill>
                  <a:srgbClr val="787878"/>
                </a:solidFill>
                <a:latin typeface="Arial" panose="020B0604020202020204" pitchFamily="34" charset="0"/>
                <a:ea typeface="MS PGothic" panose="020B0600070205080204" pitchFamily="34" charset="-128"/>
              </a:rPr>
              <a:t>aux </a:t>
            </a:r>
            <a:r>
              <a:rPr lang="fr-FR" altLang="fr-FR" sz="1400" dirty="0">
                <a:solidFill>
                  <a:srgbClr val="787878"/>
                </a:solidFill>
                <a:latin typeface="Arial" panose="020B0604020202020204" pitchFamily="34" charset="0"/>
                <a:ea typeface="MS PGothic" panose="020B0600070205080204" pitchFamily="34" charset="-128"/>
              </a:rPr>
              <a:t>lauréats </a:t>
            </a:r>
            <a:r>
              <a:rPr lang="fr-FR" altLang="fr-FR" sz="1400" dirty="0" smtClean="0">
                <a:solidFill>
                  <a:srgbClr val="787878"/>
                </a:solidFill>
                <a:latin typeface="Arial" panose="020B0604020202020204" pitchFamily="34" charset="0"/>
                <a:ea typeface="MS PGothic" panose="020B0600070205080204" pitchFamily="34" charset="-128"/>
              </a:rPr>
              <a:t>des 3 périodes de candidature de l’appel </a:t>
            </a:r>
            <a:r>
              <a:rPr lang="fr-FR" altLang="fr-FR" sz="1400" dirty="0">
                <a:solidFill>
                  <a:srgbClr val="787878"/>
                </a:solidFill>
                <a:latin typeface="Arial" panose="020B0604020202020204" pitchFamily="34" charset="0"/>
                <a:ea typeface="MS PGothic" panose="020B0600070205080204" pitchFamily="34" charset="-128"/>
              </a:rPr>
              <a:t>d’offres </a:t>
            </a:r>
            <a:r>
              <a:rPr lang="fr-FR" altLang="fr-FR" sz="1400" dirty="0" smtClean="0">
                <a:solidFill>
                  <a:srgbClr val="787878"/>
                </a:solidFill>
                <a:latin typeface="Arial" panose="020B0604020202020204" pitchFamily="34" charset="0"/>
                <a:ea typeface="MS PGothic" panose="020B0600070205080204" pitchFamily="34" charset="-128"/>
              </a:rPr>
              <a:t>portant sur la réalisation et l’exploitation de projets de production d’électricité à partir de biomasse.  </a:t>
            </a:r>
          </a:p>
          <a:p>
            <a:pPr lvl="1" algn="just"/>
            <a:r>
              <a:rPr lang="fr-FR" sz="1400" b="1" u="sng" dirty="0" smtClean="0">
                <a:solidFill>
                  <a:schemeClr val="accent1"/>
                </a:solidFill>
                <a:latin typeface="Arial" panose="020B0604020202020204" pitchFamily="34" charset="0"/>
                <a:ea typeface="MS PGothic" panose="020B0600070205080204" pitchFamily="34" charset="-128"/>
              </a:rPr>
              <a:t>Famille </a:t>
            </a:r>
            <a:r>
              <a:rPr lang="fr-FR" sz="1400" b="1" u="sng" dirty="0">
                <a:solidFill>
                  <a:schemeClr val="accent1"/>
                </a:solidFill>
                <a:latin typeface="Arial" panose="020B0604020202020204" pitchFamily="34" charset="0"/>
                <a:ea typeface="MS PGothic" panose="020B0600070205080204" pitchFamily="34" charset="-128"/>
              </a:rPr>
              <a:t>bois énergie </a:t>
            </a:r>
            <a:r>
              <a:rPr lang="fr-FR" sz="1400" dirty="0">
                <a:solidFill>
                  <a:srgbClr val="787878"/>
                </a:solidFill>
                <a:latin typeface="Arial" panose="020B0604020202020204" pitchFamily="34" charset="0"/>
                <a:ea typeface="MS PGothic" panose="020B0600070205080204" pitchFamily="34" charset="-128"/>
              </a:rPr>
              <a:t>: projets utilisant l’énergie produite par une </a:t>
            </a:r>
            <a:r>
              <a:rPr lang="fr-FR" sz="1400" b="1" dirty="0">
                <a:solidFill>
                  <a:srgbClr val="787878"/>
                </a:solidFill>
                <a:latin typeface="Arial" panose="020B0604020202020204" pitchFamily="34" charset="0"/>
                <a:ea typeface="MS PGothic" panose="020B0600070205080204" pitchFamily="34" charset="-128"/>
              </a:rPr>
              <a:t>unité de combustion</a:t>
            </a:r>
            <a:r>
              <a:rPr lang="fr-FR" sz="1400" dirty="0">
                <a:solidFill>
                  <a:srgbClr val="787878"/>
                </a:solidFill>
                <a:latin typeface="Arial" panose="020B0604020202020204" pitchFamily="34" charset="0"/>
                <a:ea typeface="MS PGothic" panose="020B0600070205080204" pitchFamily="34" charset="-128"/>
              </a:rPr>
              <a:t> dont la puissance est comprise entre 0,3 et 25 </a:t>
            </a:r>
            <a:r>
              <a:rPr lang="fr-FR" sz="1400" dirty="0" err="1" smtClean="0">
                <a:solidFill>
                  <a:srgbClr val="787878"/>
                </a:solidFill>
                <a:latin typeface="Arial" panose="020B0604020202020204" pitchFamily="34" charset="0"/>
                <a:ea typeface="MS PGothic" panose="020B0600070205080204" pitchFamily="34" charset="-128"/>
              </a:rPr>
              <a:t>Mwe</a:t>
            </a:r>
            <a:r>
              <a:rPr lang="fr-FR" sz="1400" dirty="0" smtClean="0">
                <a:solidFill>
                  <a:srgbClr val="787878"/>
                </a:solidFill>
                <a:latin typeface="Arial" panose="020B0604020202020204" pitchFamily="34" charset="0"/>
                <a:ea typeface="MS PGothic" panose="020B0600070205080204" pitchFamily="34" charset="-128"/>
              </a:rPr>
              <a:t>.</a:t>
            </a:r>
          </a:p>
          <a:p>
            <a:pPr lvl="1" algn="just"/>
            <a:r>
              <a:rPr lang="fr-FR" sz="1400" b="1" u="sng" dirty="0" smtClean="0">
                <a:solidFill>
                  <a:schemeClr val="accent1"/>
                </a:solidFill>
                <a:latin typeface="Arial" panose="020B0604020202020204" pitchFamily="34" charset="0"/>
                <a:ea typeface="MS PGothic" panose="020B0600070205080204" pitchFamily="34" charset="-128"/>
              </a:rPr>
              <a:t>Famille </a:t>
            </a:r>
            <a:r>
              <a:rPr lang="fr-FR" sz="1400" b="1" u="sng" dirty="0">
                <a:solidFill>
                  <a:schemeClr val="accent1"/>
                </a:solidFill>
                <a:latin typeface="Arial" panose="020B0604020202020204" pitchFamily="34" charset="0"/>
                <a:ea typeface="MS PGothic" panose="020B0600070205080204" pitchFamily="34" charset="-128"/>
              </a:rPr>
              <a:t>méthanisation </a:t>
            </a:r>
            <a:r>
              <a:rPr lang="fr-FR" sz="1400" dirty="0">
                <a:solidFill>
                  <a:srgbClr val="787878"/>
                </a:solidFill>
                <a:latin typeface="Arial" panose="020B0604020202020204" pitchFamily="34" charset="0"/>
                <a:ea typeface="MS PGothic" panose="020B0600070205080204" pitchFamily="34" charset="-128"/>
              </a:rPr>
              <a:t>: projets utilisant le biogaz produit par une </a:t>
            </a:r>
            <a:r>
              <a:rPr lang="fr-FR" sz="1400" b="1" dirty="0">
                <a:solidFill>
                  <a:srgbClr val="787878"/>
                </a:solidFill>
                <a:latin typeface="Arial" panose="020B0604020202020204" pitchFamily="34" charset="0"/>
                <a:ea typeface="MS PGothic" panose="020B0600070205080204" pitchFamily="34" charset="-128"/>
              </a:rPr>
              <a:t>unité de méthanisation</a:t>
            </a:r>
            <a:r>
              <a:rPr lang="fr-FR" sz="1400" dirty="0">
                <a:solidFill>
                  <a:srgbClr val="787878"/>
                </a:solidFill>
                <a:latin typeface="Arial" panose="020B0604020202020204" pitchFamily="34" charset="0"/>
                <a:ea typeface="MS PGothic" panose="020B0600070205080204" pitchFamily="34" charset="-128"/>
              </a:rPr>
              <a:t> dont la puissance est comprise entre 0,5 et 5 </a:t>
            </a:r>
            <a:r>
              <a:rPr lang="fr-FR" sz="1400" dirty="0" err="1">
                <a:solidFill>
                  <a:srgbClr val="787878"/>
                </a:solidFill>
                <a:latin typeface="Arial" panose="020B0604020202020204" pitchFamily="34" charset="0"/>
                <a:ea typeface="MS PGothic" panose="020B0600070205080204" pitchFamily="34" charset="-128"/>
              </a:rPr>
              <a:t>MWe</a:t>
            </a:r>
            <a:r>
              <a:rPr lang="fr-FR" sz="1400" dirty="0" smtClean="0">
                <a:solidFill>
                  <a:srgbClr val="787878"/>
                </a:solidFill>
                <a:latin typeface="Arial" panose="020B0604020202020204" pitchFamily="34" charset="0"/>
                <a:ea typeface="MS PGothic" panose="020B0600070205080204" pitchFamily="34" charset="-128"/>
              </a:rPr>
              <a:t>.</a:t>
            </a:r>
          </a:p>
          <a:p>
            <a:pPr algn="just" eaLnBrk="1" hangingPunct="1">
              <a:spcBef>
                <a:spcPts val="600"/>
              </a:spcBef>
              <a:spcAft>
                <a:spcPts val="600"/>
              </a:spcAft>
              <a:buSzPct val="115000"/>
              <a:buFontTx/>
              <a:buBlip>
                <a:blip r:embed="rId3"/>
              </a:buBlip>
            </a:pPr>
            <a:r>
              <a:rPr lang="fr-FR" altLang="fr-FR" sz="1400" dirty="0" smtClean="0">
                <a:solidFill>
                  <a:srgbClr val="787878"/>
                </a:solidFill>
                <a:latin typeface="Arial" panose="020B0604020202020204" pitchFamily="34" charset="0"/>
                <a:ea typeface="MS PGothic" panose="020B0600070205080204" pitchFamily="34" charset="-128"/>
              </a:rPr>
              <a:t>Ce </a:t>
            </a:r>
            <a:r>
              <a:rPr lang="fr-FR" altLang="fr-FR" sz="1400" dirty="0">
                <a:solidFill>
                  <a:srgbClr val="787878"/>
                </a:solidFill>
                <a:latin typeface="Arial" panose="020B0604020202020204" pitchFamily="34" charset="0"/>
                <a:ea typeface="MS PGothic" panose="020B0600070205080204" pitchFamily="34" charset="-128"/>
              </a:rPr>
              <a:t>document résume, sous une forme simplifiée, les étapes nécessaires à l’élaboration du contrat de complément de rémunération pour une installation </a:t>
            </a:r>
            <a:r>
              <a:rPr lang="fr-FR" altLang="fr-FR" sz="1400" dirty="0" smtClean="0">
                <a:solidFill>
                  <a:srgbClr val="787878"/>
                </a:solidFill>
                <a:latin typeface="Arial" panose="020B0604020202020204" pitchFamily="34" charset="0"/>
                <a:ea typeface="MS PGothic" panose="020B0600070205080204" pitchFamily="34" charset="-128"/>
              </a:rPr>
              <a:t>lauréate.</a:t>
            </a:r>
          </a:p>
          <a:p>
            <a:pPr algn="just" eaLnBrk="1" hangingPunct="1">
              <a:spcBef>
                <a:spcPts val="600"/>
              </a:spcBef>
              <a:spcAft>
                <a:spcPts val="600"/>
              </a:spcAft>
              <a:buSzPct val="115000"/>
              <a:buFontTx/>
              <a:buBlip>
                <a:blip r:embed="rId3"/>
              </a:buBlip>
            </a:pPr>
            <a:r>
              <a:rPr lang="fr-FR" altLang="fr-FR" sz="1400" dirty="0" smtClean="0">
                <a:solidFill>
                  <a:srgbClr val="787878"/>
                </a:solidFill>
                <a:latin typeface="Arial" panose="020B0604020202020204" pitchFamily="34" charset="0"/>
                <a:ea typeface="MS PGothic" panose="020B0600070205080204" pitchFamily="34" charset="-128"/>
              </a:rPr>
              <a:t>Dans </a:t>
            </a:r>
            <a:r>
              <a:rPr lang="fr-FR" altLang="fr-FR" sz="1400" dirty="0">
                <a:solidFill>
                  <a:srgbClr val="787878"/>
                </a:solidFill>
                <a:latin typeface="Arial" panose="020B0604020202020204" pitchFamily="34" charset="0"/>
                <a:ea typeface="MS PGothic" panose="020B0600070205080204" pitchFamily="34" charset="-128"/>
              </a:rPr>
              <a:t>le cadre des missions de service public prévues par l’article L311-12 du code de l’énergie, EDF </a:t>
            </a:r>
            <a:r>
              <a:rPr lang="fr-FR" altLang="fr-FR" sz="1400" dirty="0" smtClean="0">
                <a:solidFill>
                  <a:srgbClr val="787878"/>
                </a:solidFill>
                <a:latin typeface="Arial" panose="020B0604020202020204" pitchFamily="34" charset="0"/>
                <a:ea typeface="MS PGothic" panose="020B0600070205080204" pitchFamily="34" charset="-128"/>
              </a:rPr>
              <a:t>OA est </a:t>
            </a:r>
            <a:r>
              <a:rPr lang="fr-FR" altLang="fr-FR" sz="1400" dirty="0">
                <a:solidFill>
                  <a:srgbClr val="787878"/>
                </a:solidFill>
                <a:latin typeface="Arial" panose="020B0604020202020204" pitchFamily="34" charset="0"/>
                <a:ea typeface="MS PGothic" panose="020B0600070205080204" pitchFamily="34" charset="-128"/>
              </a:rPr>
              <a:t>tenue de conclure </a:t>
            </a:r>
            <a:r>
              <a:rPr lang="fr-FR" altLang="fr-FR" sz="1400" b="1" dirty="0">
                <a:solidFill>
                  <a:srgbClr val="787878"/>
                </a:solidFill>
                <a:latin typeface="Arial" panose="020B0604020202020204" pitchFamily="34" charset="0"/>
                <a:ea typeface="MS PGothic" panose="020B0600070205080204" pitchFamily="34" charset="-128"/>
              </a:rPr>
              <a:t>un contrat de complément de rémunération</a:t>
            </a:r>
            <a:r>
              <a:rPr lang="fr-FR" altLang="fr-FR" sz="1400" dirty="0">
                <a:solidFill>
                  <a:srgbClr val="787878"/>
                </a:solidFill>
                <a:latin typeface="Arial" panose="020B0604020202020204" pitchFamily="34" charset="0"/>
                <a:ea typeface="MS PGothic" panose="020B0600070205080204" pitchFamily="34" charset="-128"/>
              </a:rPr>
              <a:t> avec les lauréats retenus à l’issue de l’appel d’offres</a:t>
            </a:r>
            <a:r>
              <a:rPr lang="fr-FR" altLang="fr-FR" sz="1400" dirty="0" smtClean="0">
                <a:solidFill>
                  <a:srgbClr val="787878"/>
                </a:solidFill>
                <a:latin typeface="Arial" panose="020B0604020202020204" pitchFamily="34" charset="0"/>
                <a:ea typeface="MS PGothic" panose="020B0600070205080204" pitchFamily="34" charset="-128"/>
              </a:rPr>
              <a:t>.</a:t>
            </a:r>
          </a:p>
          <a:p>
            <a:pPr algn="just" eaLnBrk="1" hangingPunct="1">
              <a:spcBef>
                <a:spcPts val="600"/>
              </a:spcBef>
              <a:spcAft>
                <a:spcPts val="600"/>
              </a:spcAft>
              <a:buSzPct val="115000"/>
              <a:buFontTx/>
              <a:buBlip>
                <a:blip r:embed="rId3"/>
              </a:buBlip>
            </a:pPr>
            <a:endParaRPr lang="fr-FR" altLang="fr-FR" sz="1200" dirty="0">
              <a:solidFill>
                <a:srgbClr val="F1791D"/>
              </a:solidFill>
              <a:latin typeface="Arial" panose="020B0604020202020204" pitchFamily="34" charset="0"/>
              <a:ea typeface="MS PGothic" panose="020B0600070205080204" pitchFamily="34" charset="-128"/>
            </a:endParaRPr>
          </a:p>
        </p:txBody>
      </p:sp>
      <p:pic>
        <p:nvPicPr>
          <p:cNvPr id="5131" name="Image 11" descr="picto info blanc.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25931" y="1631986"/>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2" name="Espace réservé du contenu 2"/>
          <p:cNvSpPr txBox="1">
            <a:spLocks/>
          </p:cNvSpPr>
          <p:nvPr/>
        </p:nvSpPr>
        <p:spPr bwMode="auto">
          <a:xfrm>
            <a:off x="7563446" y="2248979"/>
            <a:ext cx="2062162"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300"/>
              </a:spcBef>
              <a:spcAft>
                <a:spcPts val="300"/>
              </a:spcAft>
              <a:buSzPct val="115000"/>
              <a:buFontTx/>
              <a:buNone/>
            </a:pPr>
            <a:r>
              <a:rPr lang="fr-FR" altLang="fr-FR" sz="1100" dirty="0">
                <a:solidFill>
                  <a:schemeClr val="bg1"/>
                </a:solidFill>
                <a:latin typeface="Arial" panose="020B0604020202020204" pitchFamily="34" charset="0"/>
                <a:ea typeface="MS PGothic" panose="020B0600070205080204" pitchFamily="34" charset="-128"/>
              </a:rPr>
              <a:t>Ce livret ne saurait engager la responsabilité d’EDF quant aux obligations du producteur de s’assurer qu’il respecte le cadre législatif et règlementaire applicable à son installation.</a:t>
            </a:r>
            <a:endParaRPr lang="fr-FR" altLang="fr-FR" sz="1100" dirty="0">
              <a:solidFill>
                <a:srgbClr val="5A5A5A"/>
              </a:solidFill>
              <a:latin typeface="Arial" panose="020B0604020202020204" pitchFamily="34" charset="0"/>
              <a:ea typeface="MS PGothic" panose="020B0600070205080204" pitchFamily="34" charset="-128"/>
            </a:endParaRPr>
          </a:p>
        </p:txBody>
      </p:sp>
      <p:pic>
        <p:nvPicPr>
          <p:cNvPr id="5133" name="Image 11" descr="picto info blanc.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41920" y="3570577"/>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4" name="Espace réservé du contenu 2"/>
          <p:cNvSpPr txBox="1">
            <a:spLocks/>
          </p:cNvSpPr>
          <p:nvPr/>
        </p:nvSpPr>
        <p:spPr bwMode="auto">
          <a:xfrm>
            <a:off x="7545983" y="4268788"/>
            <a:ext cx="20796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fr-FR" altLang="fr-FR" sz="1100" dirty="0">
                <a:solidFill>
                  <a:schemeClr val="bg1"/>
                </a:solidFill>
                <a:latin typeface="Arial" panose="020B0604020202020204" pitchFamily="34" charset="0"/>
                <a:ea typeface="MS PGothic" panose="020B0600070205080204" pitchFamily="34" charset="-128"/>
              </a:rPr>
              <a:t>Le lauréat s’engage à mettre en service et à exploiter une installation en tous points conforme aux stipulations du cahier des charges de l’appel d’offres et aux caractéristiques décrites dans son offre (seuls les écarts mentionnés dans l’appel d’offres sont tolérés).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5125"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E531F35-5714-4BD0-B713-C5B552D6D9AA}" type="slidenum">
              <a:rPr lang="fr-FR" altLang="fr-FR" sz="1200" smtClean="0">
                <a:solidFill>
                  <a:srgbClr val="979797"/>
                </a:solidFill>
              </a:rPr>
              <a:pPr>
                <a:spcBef>
                  <a:spcPct val="0"/>
                </a:spcBef>
                <a:buFontTx/>
                <a:buNone/>
              </a:pPr>
              <a:t>4</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5129" name="ZoneTexte 10"/>
          <p:cNvSpPr txBox="1">
            <a:spLocks noChangeArrowheads="1"/>
          </p:cNvSpPr>
          <p:nvPr/>
        </p:nvSpPr>
        <p:spPr bwMode="auto">
          <a:xfrm>
            <a:off x="273050" y="188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3600" dirty="0" smtClean="0">
                <a:solidFill>
                  <a:schemeClr val="bg1"/>
                </a:solidFill>
                <a:latin typeface="Frutiger Roman" pitchFamily="34" charset="0"/>
              </a:rPr>
              <a:t>Préambule (suite)</a:t>
            </a:r>
            <a:endParaRPr lang="fr-FR" altLang="fr-FR" sz="3600" dirty="0">
              <a:solidFill>
                <a:schemeClr val="bg1"/>
              </a:solidFill>
              <a:latin typeface="Frutiger Roman" pitchFamily="34" charset="0"/>
            </a:endParaRPr>
          </a:p>
        </p:txBody>
      </p:sp>
      <p:sp>
        <p:nvSpPr>
          <p:cNvPr id="5130" name="ZoneTexte 18"/>
          <p:cNvSpPr txBox="1">
            <a:spLocks noChangeArrowheads="1"/>
          </p:cNvSpPr>
          <p:nvPr/>
        </p:nvSpPr>
        <p:spPr bwMode="auto">
          <a:xfrm>
            <a:off x="632520" y="2186595"/>
            <a:ext cx="8634164"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3838" indent="-223838">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just" eaLnBrk="1" hangingPunct="1">
              <a:spcBef>
                <a:spcPts val="600"/>
              </a:spcBef>
              <a:spcAft>
                <a:spcPts val="600"/>
              </a:spcAft>
              <a:buSzPct val="115000"/>
              <a:buNone/>
            </a:pPr>
            <a:r>
              <a:rPr lang="fr-FR" altLang="fr-FR" sz="1400" dirty="0" smtClean="0">
                <a:solidFill>
                  <a:srgbClr val="787878"/>
                </a:solidFill>
                <a:latin typeface="Arial" panose="020B0604020202020204" pitchFamily="34" charset="0"/>
                <a:ea typeface="MS PGothic" panose="020B0600070205080204" pitchFamily="34" charset="-128"/>
              </a:rPr>
              <a:t>L’appel d’offres biomasse est répartie en trois périodes de candidature </a:t>
            </a:r>
          </a:p>
          <a:p>
            <a:pPr marL="0" indent="0" algn="just" eaLnBrk="1" hangingPunct="1">
              <a:spcBef>
                <a:spcPts val="600"/>
              </a:spcBef>
              <a:spcAft>
                <a:spcPts val="600"/>
              </a:spcAft>
              <a:buSzPct val="115000"/>
              <a:buNone/>
            </a:pPr>
            <a:endParaRPr lang="fr-FR" altLang="fr-FR" sz="1400" dirty="0">
              <a:solidFill>
                <a:srgbClr val="787878"/>
              </a:solidFill>
              <a:latin typeface="Arial" panose="020B0604020202020204" pitchFamily="34" charset="0"/>
              <a:ea typeface="MS PGothic" panose="020B0600070205080204" pitchFamily="34" charset="-128"/>
            </a:endParaRPr>
          </a:p>
          <a:p>
            <a:pPr algn="just" eaLnBrk="1" hangingPunct="1">
              <a:spcBef>
                <a:spcPts val="600"/>
              </a:spcBef>
              <a:spcAft>
                <a:spcPts val="600"/>
              </a:spcAft>
              <a:buSzPct val="115000"/>
              <a:buFontTx/>
              <a:buBlip>
                <a:blip r:embed="rId3"/>
              </a:buBlip>
            </a:pPr>
            <a:endParaRPr lang="fr-FR" altLang="fr-FR" sz="1400" dirty="0" smtClean="0">
              <a:solidFill>
                <a:srgbClr val="787878"/>
              </a:solidFill>
              <a:latin typeface="Arial" panose="020B0604020202020204" pitchFamily="34" charset="0"/>
              <a:ea typeface="MS PGothic" panose="020B0600070205080204" pitchFamily="34" charset="-128"/>
            </a:endParaRPr>
          </a:p>
          <a:p>
            <a:pPr algn="just" eaLnBrk="1" hangingPunct="1">
              <a:spcBef>
                <a:spcPts val="600"/>
              </a:spcBef>
              <a:spcAft>
                <a:spcPts val="600"/>
              </a:spcAft>
              <a:buSzPct val="115000"/>
              <a:buFontTx/>
              <a:buBlip>
                <a:blip r:embed="rId3"/>
              </a:buBlip>
            </a:pPr>
            <a:endParaRPr lang="fr-FR" altLang="fr-FR" sz="1400" dirty="0">
              <a:solidFill>
                <a:srgbClr val="787878"/>
              </a:solidFill>
              <a:latin typeface="Arial" panose="020B0604020202020204" pitchFamily="34" charset="0"/>
              <a:ea typeface="MS PGothic" panose="020B0600070205080204" pitchFamily="34" charset="-128"/>
            </a:endParaRPr>
          </a:p>
          <a:p>
            <a:pPr marL="0" indent="0" algn="just" eaLnBrk="1" hangingPunct="1">
              <a:spcBef>
                <a:spcPts val="600"/>
              </a:spcBef>
              <a:spcAft>
                <a:spcPts val="600"/>
              </a:spcAft>
              <a:buSzPct val="115000"/>
              <a:buNone/>
            </a:pPr>
            <a:endParaRPr lang="fr-FR" altLang="fr-FR" sz="1400" dirty="0" smtClean="0">
              <a:solidFill>
                <a:srgbClr val="787878"/>
              </a:solidFill>
              <a:latin typeface="Arial" panose="020B0604020202020204" pitchFamily="34" charset="0"/>
              <a:ea typeface="MS PGothic" panose="020B0600070205080204" pitchFamily="34" charset="-128"/>
            </a:endParaRPr>
          </a:p>
          <a:p>
            <a:pPr algn="just" eaLnBrk="1" hangingPunct="1">
              <a:spcBef>
                <a:spcPts val="600"/>
              </a:spcBef>
              <a:spcAft>
                <a:spcPts val="600"/>
              </a:spcAft>
              <a:buSzPct val="115000"/>
              <a:buFontTx/>
              <a:buBlip>
                <a:blip r:embed="rId3"/>
              </a:buBlip>
            </a:pPr>
            <a:endParaRPr lang="fr-FR" altLang="fr-FR" sz="1400" dirty="0">
              <a:solidFill>
                <a:srgbClr val="787878"/>
              </a:solidFill>
              <a:latin typeface="Arial" panose="020B0604020202020204" pitchFamily="34" charset="0"/>
              <a:ea typeface="MS PGothic" panose="020B0600070205080204" pitchFamily="34" charset="-128"/>
            </a:endParaRPr>
          </a:p>
          <a:p>
            <a:pPr algn="just" eaLnBrk="1" hangingPunct="1">
              <a:spcBef>
                <a:spcPts val="600"/>
              </a:spcBef>
              <a:spcAft>
                <a:spcPts val="600"/>
              </a:spcAft>
              <a:buSzPct val="115000"/>
              <a:buFontTx/>
              <a:buBlip>
                <a:blip r:embed="rId3"/>
              </a:buBlip>
            </a:pPr>
            <a:endParaRPr lang="fr-FR" altLang="fr-FR" sz="1400" dirty="0" smtClean="0">
              <a:solidFill>
                <a:srgbClr val="787878"/>
              </a:solidFill>
              <a:latin typeface="Arial" panose="020B0604020202020204" pitchFamily="34" charset="0"/>
              <a:ea typeface="MS PGothic" panose="020B0600070205080204" pitchFamily="34" charset="-128"/>
            </a:endParaRPr>
          </a:p>
          <a:p>
            <a:pPr marL="0" indent="0" algn="just" eaLnBrk="1" hangingPunct="1">
              <a:spcBef>
                <a:spcPts val="600"/>
              </a:spcBef>
              <a:spcAft>
                <a:spcPts val="600"/>
              </a:spcAft>
              <a:buSzPct val="115000"/>
              <a:buNone/>
            </a:pPr>
            <a:endParaRPr lang="fr-FR" altLang="fr-FR" sz="1400" dirty="0" smtClean="0">
              <a:solidFill>
                <a:srgbClr val="787878"/>
              </a:solidFill>
              <a:latin typeface="Arial" panose="020B0604020202020204" pitchFamily="34" charset="0"/>
              <a:ea typeface="MS PGothic" panose="020B0600070205080204" pitchFamily="34" charset="-128"/>
            </a:endParaRPr>
          </a:p>
          <a:p>
            <a:pPr marL="0" indent="0" algn="just" eaLnBrk="1" hangingPunct="1">
              <a:spcBef>
                <a:spcPts val="600"/>
              </a:spcBef>
              <a:spcAft>
                <a:spcPts val="600"/>
              </a:spcAft>
              <a:buSzPct val="115000"/>
              <a:buNone/>
            </a:pPr>
            <a:endParaRPr lang="fr-FR" altLang="fr-FR" sz="1400" dirty="0" smtClean="0">
              <a:solidFill>
                <a:srgbClr val="787878"/>
              </a:solidFill>
              <a:latin typeface="Arial" panose="020B0604020202020204" pitchFamily="34" charset="0"/>
              <a:ea typeface="MS PGothic" panose="020B0600070205080204" pitchFamily="34" charset="-128"/>
            </a:endParaRPr>
          </a:p>
        </p:txBody>
      </p:sp>
      <p:pic>
        <p:nvPicPr>
          <p:cNvPr id="5131" name="Image 11" descr="picto info blanc.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1624013"/>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Image 11" descr="picto info blanc.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3522663"/>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au 2"/>
          <p:cNvGraphicFramePr>
            <a:graphicFrameLocks noGrp="1"/>
          </p:cNvGraphicFramePr>
          <p:nvPr>
            <p:extLst>
              <p:ext uri="{D42A27DB-BD31-4B8C-83A1-F6EECF244321}">
                <p14:modId xmlns:p14="http://schemas.microsoft.com/office/powerpoint/2010/main" val="69740605"/>
              </p:ext>
            </p:extLst>
          </p:nvPr>
        </p:nvGraphicFramePr>
        <p:xfrm>
          <a:off x="704850" y="2844610"/>
          <a:ext cx="7401817" cy="1895856"/>
        </p:xfrm>
        <a:graphic>
          <a:graphicData uri="http://schemas.openxmlformats.org/drawingml/2006/table">
            <a:tbl>
              <a:tblPr firstRow="1" bandRow="1">
                <a:tableStyleId>{5C22544A-7EE6-4342-B048-85BDC9FD1C3A}</a:tableStyleId>
              </a:tblPr>
              <a:tblGrid>
                <a:gridCol w="3200856"/>
                <a:gridCol w="2055728"/>
                <a:gridCol w="2145233"/>
              </a:tblGrid>
              <a:tr h="457200">
                <a:tc rowSpan="2">
                  <a:txBody>
                    <a:bodyPr/>
                    <a:lstStyle/>
                    <a:p>
                      <a:pPr algn="ctr"/>
                      <a:endParaRPr lang="fr-FR"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gridSpan="2">
                  <a:txBody>
                    <a:bodyPr/>
                    <a:lstStyle/>
                    <a:p>
                      <a:pPr algn="ctr"/>
                      <a:r>
                        <a:rPr lang="fr-FR" sz="1400" dirty="0" smtClean="0">
                          <a:solidFill>
                            <a:srgbClr val="000000"/>
                          </a:solidFill>
                          <a:latin typeface="Arial" panose="020B0604020202020204" pitchFamily="34" charset="0"/>
                          <a:cs typeface="Arial" panose="020B0604020202020204" pitchFamily="34" charset="0"/>
                        </a:rPr>
                        <a:t>Périodes de dépôt des offres</a:t>
                      </a:r>
                      <a:endParaRPr lang="fr-FR" sz="1400" dirty="0">
                        <a:solidFill>
                          <a:srgbClr val="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hMerge="1">
                  <a:txBody>
                    <a:bodyPr/>
                    <a:lstStyle/>
                    <a:p>
                      <a:endParaRPr lang="fr-FR" dirty="0"/>
                    </a:p>
                  </a:txBody>
                  <a:tcPr/>
                </a:tc>
              </a:tr>
              <a:tr h="326136">
                <a:tc vMerge="1">
                  <a:txBody>
                    <a:bodyPr/>
                    <a:lstStyle/>
                    <a:p>
                      <a:endParaRPr lang="fr-FR"/>
                    </a:p>
                  </a:txBody>
                  <a:tcPr/>
                </a:tc>
                <a:tc>
                  <a:txBody>
                    <a:bodyPr/>
                    <a:lstStyle/>
                    <a:p>
                      <a:pPr algn="ctr"/>
                      <a:r>
                        <a:rPr lang="fr-FR" sz="1400" b="1" dirty="0" smtClean="0">
                          <a:solidFill>
                            <a:srgbClr val="000000"/>
                          </a:solidFill>
                          <a:latin typeface="Arial" panose="020B0604020202020204" pitchFamily="34" charset="0"/>
                          <a:cs typeface="Arial" panose="020B0604020202020204" pitchFamily="34" charset="0"/>
                        </a:rPr>
                        <a:t>Du  </a:t>
                      </a:r>
                      <a:endParaRPr lang="fr-FR" sz="1400" b="1" dirty="0">
                        <a:solidFill>
                          <a:srgbClr val="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fr-FR" sz="1400" b="1" dirty="0" smtClean="0">
                          <a:solidFill>
                            <a:srgbClr val="000000"/>
                          </a:solidFill>
                          <a:latin typeface="Arial" panose="020B0604020202020204" pitchFamily="34" charset="0"/>
                          <a:cs typeface="Arial" panose="020B0604020202020204" pitchFamily="34" charset="0"/>
                        </a:rPr>
                        <a:t>Au</a:t>
                      </a:r>
                      <a:endParaRPr lang="fr-FR" sz="1400" b="1" dirty="0">
                        <a:solidFill>
                          <a:srgbClr val="00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370840">
                <a:tc>
                  <a:txBody>
                    <a:bodyPr/>
                    <a:lstStyle/>
                    <a:p>
                      <a:r>
                        <a:rPr lang="fr-FR" sz="1400" b="1" dirty="0" smtClean="0">
                          <a:latin typeface="Arial" panose="020B0604020202020204" pitchFamily="34" charset="0"/>
                          <a:cs typeface="Arial" panose="020B0604020202020204" pitchFamily="34" charset="0"/>
                        </a:rPr>
                        <a:t>1</a:t>
                      </a:r>
                      <a:r>
                        <a:rPr lang="fr-FR" sz="1400" b="1" baseline="30000" dirty="0" smtClean="0">
                          <a:latin typeface="Arial" panose="020B0604020202020204" pitchFamily="34" charset="0"/>
                          <a:cs typeface="Arial" panose="020B0604020202020204" pitchFamily="34" charset="0"/>
                        </a:rPr>
                        <a:t>er</a:t>
                      </a:r>
                      <a:r>
                        <a:rPr lang="fr-FR" sz="1400" b="1" dirty="0" smtClean="0">
                          <a:latin typeface="Arial" panose="020B0604020202020204" pitchFamily="34" charset="0"/>
                          <a:cs typeface="Arial" panose="020B0604020202020204" pitchFamily="34" charset="0"/>
                        </a:rPr>
                        <a:t> période - Contrat FB16CR </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15/02/2016</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22/08/2016 à 14h</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400" b="1" dirty="0" smtClean="0">
                          <a:latin typeface="Arial" panose="020B0604020202020204" pitchFamily="34" charset="0"/>
                          <a:cs typeface="Arial" panose="020B0604020202020204" pitchFamily="34" charset="0"/>
                        </a:rPr>
                        <a:t>2</a:t>
                      </a:r>
                      <a:r>
                        <a:rPr lang="fr-FR" sz="1400" b="1" baseline="30000" dirty="0" smtClean="0">
                          <a:latin typeface="Arial" panose="020B0604020202020204" pitchFamily="34" charset="0"/>
                          <a:cs typeface="Arial" panose="020B0604020202020204" pitchFamily="34" charset="0"/>
                        </a:rPr>
                        <a:t>ème</a:t>
                      </a:r>
                      <a:r>
                        <a:rPr lang="fr-FR" sz="1400" b="1" dirty="0" smtClean="0">
                          <a:latin typeface="Arial" panose="020B0604020202020204" pitchFamily="34" charset="0"/>
                          <a:cs typeface="Arial" panose="020B0604020202020204" pitchFamily="34" charset="0"/>
                        </a:rPr>
                        <a:t> période – Contrat FB17CR</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30/06/2017</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01/09/2017 à 14h</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400" b="1" dirty="0" smtClean="0">
                          <a:latin typeface="Arial" panose="020B0604020202020204" pitchFamily="34" charset="0"/>
                          <a:cs typeface="Arial" panose="020B0604020202020204" pitchFamily="34" charset="0"/>
                        </a:rPr>
                        <a:t>3</a:t>
                      </a:r>
                      <a:r>
                        <a:rPr lang="fr-FR" sz="1400" b="1" baseline="30000" dirty="0" smtClean="0">
                          <a:latin typeface="Arial" panose="020B0604020202020204" pitchFamily="34" charset="0"/>
                          <a:cs typeface="Arial" panose="020B0604020202020204" pitchFamily="34" charset="0"/>
                        </a:rPr>
                        <a:t>ème</a:t>
                      </a:r>
                      <a:r>
                        <a:rPr lang="fr-FR" sz="1400" b="1" dirty="0" smtClean="0">
                          <a:latin typeface="Arial" panose="020B0604020202020204" pitchFamily="34" charset="0"/>
                          <a:cs typeface="Arial" panose="020B0604020202020204" pitchFamily="34" charset="0"/>
                        </a:rPr>
                        <a:t> période – Contrat FB19CR</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11/03/2019</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400" b="1" dirty="0" smtClean="0">
                          <a:latin typeface="Arial" panose="020B0604020202020204" pitchFamily="34" charset="0"/>
                          <a:cs typeface="Arial" panose="020B0604020202020204" pitchFamily="34" charset="0"/>
                        </a:rPr>
                        <a:t>11/04/2019 à 14h</a:t>
                      </a:r>
                      <a:endParaRPr lang="fr-FR"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7" name="Groupe 11"/>
          <p:cNvGrpSpPr>
            <a:grpSpLocks/>
          </p:cNvGrpSpPr>
          <p:nvPr/>
        </p:nvGrpSpPr>
        <p:grpSpPr bwMode="auto">
          <a:xfrm>
            <a:off x="739775" y="1619449"/>
            <a:ext cx="3853185" cy="447357"/>
            <a:chOff x="704528" y="1607112"/>
            <a:chExt cx="3754091" cy="399752"/>
          </a:xfrm>
          <a:solidFill>
            <a:schemeClr val="accent4">
              <a:lumMod val="60000"/>
              <a:lumOff val="40000"/>
            </a:schemeClr>
          </a:solidFill>
        </p:grpSpPr>
        <p:sp>
          <p:nvSpPr>
            <p:cNvPr id="18" name="Rectangle 17"/>
            <p:cNvSpPr/>
            <p:nvPr/>
          </p:nvSpPr>
          <p:spPr>
            <a:xfrm>
              <a:off x="704528" y="1628800"/>
              <a:ext cx="3240360" cy="3600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9" name="ZoneTexte 9"/>
            <p:cNvSpPr txBox="1">
              <a:spLocks noChangeArrowheads="1"/>
            </p:cNvSpPr>
            <p:nvPr/>
          </p:nvSpPr>
          <p:spPr bwMode="auto">
            <a:xfrm>
              <a:off x="704528" y="1607112"/>
              <a:ext cx="3754091" cy="39975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000" b="1" dirty="0" smtClean="0">
                  <a:solidFill>
                    <a:schemeClr val="bg1"/>
                  </a:solidFill>
                  <a:latin typeface="Arial" panose="020B0604020202020204" pitchFamily="34" charset="0"/>
                </a:rPr>
                <a:t>Périodes de candidature</a:t>
              </a:r>
              <a:endParaRPr lang="fr-FR" altLang="fr-FR" sz="2000" b="1" dirty="0">
                <a:solidFill>
                  <a:schemeClr val="bg1"/>
                </a:solidFill>
                <a:latin typeface="Arial" panose="020B0604020202020204" pitchFamily="34" charset="0"/>
              </a:endParaRPr>
            </a:p>
          </p:txBody>
        </p:sp>
      </p:grpSp>
    </p:spTree>
    <p:extLst>
      <p:ext uri="{BB962C8B-B14F-4D97-AF65-F5344CB8AC3E}">
        <p14:creationId xmlns:p14="http://schemas.microsoft.com/office/powerpoint/2010/main" val="3096000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6150" name="Espace réservé du numéro de diapositive 8"/>
          <p:cNvSpPr>
            <a:spLocks noGrp="1"/>
          </p:cNvSpPr>
          <p:nvPr>
            <p:ph type="sldNum" sz="quarter" idx="12"/>
          </p:nvPr>
        </p:nvSpPr>
        <p:spPr bwMode="auto">
          <a:xfrm>
            <a:off x="7074525" y="6356350"/>
            <a:ext cx="2311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EB4DAF-0A90-49E8-B18D-1953E646097D}" type="slidenum">
              <a:rPr lang="fr-FR" altLang="fr-FR" sz="1200" smtClean="0">
                <a:solidFill>
                  <a:srgbClr val="979797"/>
                </a:solidFill>
              </a:rPr>
              <a:pPr>
                <a:spcBef>
                  <a:spcPct val="0"/>
                </a:spcBef>
                <a:buFontTx/>
                <a:buNone/>
              </a:pPr>
              <a:t>5</a:t>
            </a:fld>
            <a:endParaRPr lang="fr-FR" altLang="fr-FR" sz="1200" smtClean="0">
              <a:solidFill>
                <a:srgbClr val="979797"/>
              </a:solidFill>
            </a:endParaRPr>
          </a:p>
        </p:txBody>
      </p:sp>
      <p:sp>
        <p:nvSpPr>
          <p:cNvPr id="6152" name="ZoneTexte 10"/>
          <p:cNvSpPr txBox="1">
            <a:spLocks noChangeArrowheads="1"/>
          </p:cNvSpPr>
          <p:nvPr/>
        </p:nvSpPr>
        <p:spPr bwMode="auto">
          <a:xfrm>
            <a:off x="273050" y="188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3600">
                <a:solidFill>
                  <a:schemeClr val="bg1"/>
                </a:solidFill>
                <a:latin typeface="Frutiger Roman" pitchFamily="34" charset="0"/>
              </a:rPr>
              <a:t>Présentation des acteurs</a:t>
            </a:r>
          </a:p>
        </p:txBody>
      </p:sp>
      <p:pic>
        <p:nvPicPr>
          <p:cNvPr id="615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550" y="1363663"/>
            <a:ext cx="255270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Ellipse 33"/>
          <p:cNvSpPr/>
          <p:nvPr/>
        </p:nvSpPr>
        <p:spPr>
          <a:xfrm>
            <a:off x="3727450" y="1363663"/>
            <a:ext cx="2349500" cy="234791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pic>
        <p:nvPicPr>
          <p:cNvPr id="44"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0450" y="1624013"/>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Espace réservé du contenu 2"/>
          <p:cNvSpPr txBox="1">
            <a:spLocks/>
          </p:cNvSpPr>
          <p:nvPr/>
        </p:nvSpPr>
        <p:spPr bwMode="auto">
          <a:xfrm>
            <a:off x="7427913" y="2222500"/>
            <a:ext cx="2062162"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ts val="300"/>
              </a:spcBef>
              <a:spcAft>
                <a:spcPts val="300"/>
              </a:spcAft>
              <a:buSzPct val="115000"/>
              <a:buFontTx/>
              <a:buNone/>
            </a:pPr>
            <a:r>
              <a:rPr lang="fr-FR" altLang="fr-FR" sz="1100">
                <a:solidFill>
                  <a:schemeClr val="bg1"/>
                </a:solidFill>
                <a:latin typeface="Arial" panose="020B0604020202020204" pitchFamily="34" charset="0"/>
                <a:ea typeface="MS PGothic" panose="020B0600070205080204" pitchFamily="34" charset="-128"/>
              </a:rPr>
              <a:t>Ce livret ne saurait engager la responsabilité d’EDF quant aux obligations du producteur de s’assurer qu’il respecte le cadre législatif et règlementaire applicable à son installation.</a:t>
            </a:r>
            <a:endParaRPr lang="fr-FR" altLang="fr-FR" sz="1100">
              <a:solidFill>
                <a:srgbClr val="5A5A5A"/>
              </a:solidFill>
              <a:latin typeface="Arial" panose="020B0604020202020204" pitchFamily="34" charset="0"/>
              <a:ea typeface="MS PGothic" panose="020B0600070205080204" pitchFamily="34" charset="-128"/>
            </a:endParaRPr>
          </a:p>
        </p:txBody>
      </p:sp>
      <p:pic>
        <p:nvPicPr>
          <p:cNvPr id="49"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0450" y="3522663"/>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 name="Groupe 36"/>
          <p:cNvGrpSpPr>
            <a:grpSpLocks/>
          </p:cNvGrpSpPr>
          <p:nvPr/>
        </p:nvGrpSpPr>
        <p:grpSpPr bwMode="auto">
          <a:xfrm>
            <a:off x="5831681" y="4004497"/>
            <a:ext cx="2535238" cy="2325687"/>
            <a:chOff x="6042794" y="2996952"/>
            <a:chExt cx="2633662" cy="2633663"/>
          </a:xfrm>
        </p:grpSpPr>
        <p:sp>
          <p:nvSpPr>
            <p:cNvPr id="52" name="Ellipse 51"/>
            <p:cNvSpPr/>
            <p:nvPr/>
          </p:nvSpPr>
          <p:spPr>
            <a:xfrm>
              <a:off x="6042794" y="2996952"/>
              <a:ext cx="2633662" cy="2633663"/>
            </a:xfrm>
            <a:prstGeom prst="ellipse">
              <a:avLst/>
            </a:prstGeom>
            <a:gradFill>
              <a:gsLst>
                <a:gs pos="0">
                  <a:srgbClr val="FE5815"/>
                </a:gs>
                <a:gs pos="100000">
                  <a:srgbClr val="FFA02F"/>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53" name="Ellipse 52"/>
            <p:cNvSpPr/>
            <p:nvPr/>
          </p:nvSpPr>
          <p:spPr>
            <a:xfrm>
              <a:off x="6171426" y="3095826"/>
              <a:ext cx="2350012" cy="234782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54" name="ZoneTexte 42"/>
            <p:cNvSpPr txBox="1">
              <a:spLocks noChangeArrowheads="1"/>
            </p:cNvSpPr>
            <p:nvPr/>
          </p:nvSpPr>
          <p:spPr bwMode="auto">
            <a:xfrm>
              <a:off x="6156288" y="3415554"/>
              <a:ext cx="2429284" cy="1542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600" b="1" dirty="0">
                  <a:solidFill>
                    <a:srgbClr val="F1791D"/>
                  </a:solidFill>
                  <a:latin typeface="Arial" panose="020B0604020202020204" pitchFamily="34" charset="0"/>
                  <a:ea typeface="MS PGothic" panose="020B0600070205080204" pitchFamily="34" charset="-128"/>
                </a:rPr>
                <a:t>EDF </a:t>
              </a:r>
              <a:r>
                <a:rPr lang="fr-FR" altLang="fr-FR" sz="1600" b="1" dirty="0" smtClean="0">
                  <a:solidFill>
                    <a:srgbClr val="F1791D"/>
                  </a:solidFill>
                  <a:latin typeface="Arial" panose="020B0604020202020204" pitchFamily="34" charset="0"/>
                  <a:ea typeface="MS PGothic" panose="020B0600070205080204" pitchFamily="34" charset="-128"/>
                </a:rPr>
                <a:t>OA</a:t>
              </a:r>
              <a:endParaRPr lang="fr-FR" altLang="fr-FR" sz="1600" b="1" dirty="0">
                <a:solidFill>
                  <a:srgbClr val="F1791D"/>
                </a:solidFill>
                <a:latin typeface="Arial" panose="020B0604020202020204" pitchFamily="34" charset="0"/>
                <a:ea typeface="MS PGothic" panose="020B0600070205080204" pitchFamily="34" charset="-128"/>
              </a:endParaRPr>
            </a:p>
            <a:p>
              <a:pPr algn="ctr" eaLnBrk="1" hangingPunct="1">
                <a:spcBef>
                  <a:spcPct val="0"/>
                </a:spcBef>
                <a:spcAft>
                  <a:spcPts val="300"/>
                </a:spcAft>
                <a:buFontTx/>
                <a:buNone/>
              </a:pPr>
              <a:r>
                <a:rPr lang="fr-FR" altLang="fr-FR" sz="1600" b="1" dirty="0">
                  <a:solidFill>
                    <a:srgbClr val="F1791D"/>
                  </a:solidFill>
                  <a:latin typeface="Arial" panose="020B0604020202020204" pitchFamily="34" charset="0"/>
                  <a:ea typeface="MS PGothic" panose="020B0600070205080204" pitchFamily="34" charset="-128"/>
                </a:rPr>
                <a:t>(Obligations d’Achat)</a:t>
              </a:r>
            </a:p>
            <a:p>
              <a:pPr algn="ctr" eaLnBrk="1" hangingPunct="1">
                <a:spcBef>
                  <a:spcPct val="0"/>
                </a:spcBef>
                <a:buFontTx/>
                <a:buNone/>
              </a:pPr>
              <a:r>
                <a:rPr lang="fr-FR" altLang="fr-FR" sz="1200" i="1" dirty="0">
                  <a:solidFill>
                    <a:srgbClr val="787878"/>
                  </a:solidFill>
                  <a:latin typeface="Arial" panose="020B0604020202020204" pitchFamily="34" charset="0"/>
                  <a:ea typeface="MS PGothic" panose="020B0600070205080204" pitchFamily="34" charset="-128"/>
                </a:rPr>
                <a:t>Pour obtenir le </a:t>
              </a:r>
              <a:r>
                <a:rPr lang="fr-FR" altLang="fr-FR" sz="1200" b="1" i="1" dirty="0">
                  <a:solidFill>
                    <a:srgbClr val="787878"/>
                  </a:solidFill>
                  <a:latin typeface="Arial" panose="020B0604020202020204" pitchFamily="34" charset="0"/>
                  <a:ea typeface="MS PGothic" panose="020B0600070205080204" pitchFamily="34" charset="-128"/>
                </a:rPr>
                <a:t>contrat </a:t>
              </a:r>
              <a:r>
                <a:rPr lang="fr-FR" altLang="fr-FR" sz="1200" b="1" i="1" dirty="0" smtClean="0">
                  <a:solidFill>
                    <a:srgbClr val="787878"/>
                  </a:solidFill>
                  <a:latin typeface="Arial" panose="020B0604020202020204" pitchFamily="34" charset="0"/>
                  <a:ea typeface="MS PGothic" panose="020B0600070205080204" pitchFamily="34" charset="-128"/>
                </a:rPr>
                <a:t>de complément </a:t>
              </a:r>
              <a:r>
                <a:rPr lang="fr-FR" altLang="fr-FR" sz="1200" b="1" i="1" dirty="0">
                  <a:solidFill>
                    <a:srgbClr val="787878"/>
                  </a:solidFill>
                  <a:latin typeface="Arial" panose="020B0604020202020204" pitchFamily="34" charset="0"/>
                  <a:ea typeface="MS PGothic" panose="020B0600070205080204" pitchFamily="34" charset="-128"/>
                </a:rPr>
                <a:t>de rémunération </a:t>
              </a:r>
              <a:r>
                <a:rPr lang="fr-FR" altLang="fr-FR" sz="1200" i="1" dirty="0">
                  <a:solidFill>
                    <a:srgbClr val="787878"/>
                  </a:solidFill>
                  <a:latin typeface="Arial" panose="020B0604020202020204" pitchFamily="34" charset="0"/>
                  <a:ea typeface="MS PGothic" panose="020B0600070205080204" pitchFamily="34" charset="-128"/>
                </a:rPr>
                <a:t>correspondant </a:t>
              </a:r>
            </a:p>
            <a:p>
              <a:pPr algn="ctr" eaLnBrk="1" hangingPunct="1">
                <a:spcBef>
                  <a:spcPct val="0"/>
                </a:spcBef>
                <a:buFontTx/>
                <a:buNone/>
              </a:pPr>
              <a:r>
                <a:rPr lang="fr-FR" altLang="fr-FR" sz="1200" i="1" dirty="0">
                  <a:solidFill>
                    <a:srgbClr val="787878"/>
                  </a:solidFill>
                  <a:latin typeface="Arial" panose="020B0604020202020204" pitchFamily="34" charset="0"/>
                  <a:ea typeface="MS PGothic" panose="020B0600070205080204" pitchFamily="34" charset="-128"/>
                </a:rPr>
                <a:t>à l’appel d’offres.</a:t>
              </a:r>
            </a:p>
          </p:txBody>
        </p:sp>
      </p:grpSp>
      <p:grpSp>
        <p:nvGrpSpPr>
          <p:cNvPr id="55" name="Groupe 50"/>
          <p:cNvGrpSpPr>
            <a:grpSpLocks/>
          </p:cNvGrpSpPr>
          <p:nvPr/>
        </p:nvGrpSpPr>
        <p:grpSpPr bwMode="auto">
          <a:xfrm>
            <a:off x="415925" y="1484313"/>
            <a:ext cx="2562225" cy="2305050"/>
            <a:chOff x="142844" y="1009651"/>
            <a:chExt cx="2633662" cy="2633663"/>
          </a:xfrm>
        </p:grpSpPr>
        <p:sp>
          <p:nvSpPr>
            <p:cNvPr id="56" name="Ellipse 55"/>
            <p:cNvSpPr/>
            <p:nvPr/>
          </p:nvSpPr>
          <p:spPr>
            <a:xfrm>
              <a:off x="142844" y="1009651"/>
              <a:ext cx="2633662" cy="2633663"/>
            </a:xfrm>
            <a:prstGeom prst="ellipse">
              <a:avLst/>
            </a:prstGeom>
            <a:gradFill flip="none" rotWithShape="1">
              <a:gsLst>
                <a:gs pos="16000">
                  <a:schemeClr val="accent1">
                    <a:lumMod val="60000"/>
                    <a:lumOff val="40000"/>
                  </a:schemeClr>
                </a:gs>
                <a:gs pos="100000">
                  <a:srgbClr val="7030A0"/>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57" name="Ellipse 56"/>
            <p:cNvSpPr/>
            <p:nvPr/>
          </p:nvSpPr>
          <p:spPr>
            <a:xfrm>
              <a:off x="306020" y="1134804"/>
              <a:ext cx="2348104" cy="234889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58" name="ZoneTexte 57"/>
            <p:cNvSpPr txBox="1"/>
            <p:nvPr/>
          </p:nvSpPr>
          <p:spPr>
            <a:xfrm>
              <a:off x="294598" y="1619094"/>
              <a:ext cx="2377475" cy="1626400"/>
            </a:xfrm>
            <a:prstGeom prst="rect">
              <a:avLst/>
            </a:prstGeom>
            <a:noFill/>
            <a:ln>
              <a:noFill/>
            </a:ln>
          </p:spPr>
          <p:txBody>
            <a:bodyPr>
              <a:spAutoFit/>
            </a:bodyPr>
            <a:lstStyle/>
            <a:p>
              <a:pPr algn="ctr" eaLnBrk="1" hangingPunct="1">
                <a:defRPr/>
              </a:pPr>
              <a:r>
                <a:rPr lang="fr-FR" sz="1600" b="1" dirty="0">
                  <a:solidFill>
                    <a:srgbClr val="F1791D"/>
                  </a:solidFill>
                  <a:latin typeface="Arial" charset="0"/>
                  <a:ea typeface="ＭＳ Ｐゴシック" charset="-128"/>
                  <a:cs typeface="+mn-cs"/>
                </a:rPr>
                <a:t>Commission</a:t>
              </a:r>
            </a:p>
            <a:p>
              <a:pPr algn="ctr" eaLnBrk="1" hangingPunct="1">
                <a:defRPr/>
              </a:pPr>
              <a:r>
                <a:rPr lang="fr-FR" sz="1600" b="1" dirty="0">
                  <a:solidFill>
                    <a:srgbClr val="F1791D"/>
                  </a:solidFill>
                  <a:latin typeface="Arial" charset="0"/>
                  <a:ea typeface="ＭＳ Ｐゴシック" charset="-128"/>
                  <a:cs typeface="+mn-cs"/>
                </a:rPr>
                <a:t>de Régulation </a:t>
              </a:r>
            </a:p>
            <a:p>
              <a:pPr algn="ctr" eaLnBrk="1" hangingPunct="1">
                <a:spcAft>
                  <a:spcPts val="300"/>
                </a:spcAft>
                <a:defRPr/>
              </a:pPr>
              <a:r>
                <a:rPr lang="fr-FR" sz="1600" b="1" dirty="0">
                  <a:solidFill>
                    <a:srgbClr val="F1791D"/>
                  </a:solidFill>
                  <a:latin typeface="Arial" charset="0"/>
                  <a:ea typeface="ＭＳ Ｐゴシック" charset="-128"/>
                  <a:cs typeface="+mn-cs"/>
                </a:rPr>
                <a:t>de l’Energie</a:t>
              </a:r>
              <a:endParaRPr lang="fr-FR" sz="1600" b="1" dirty="0">
                <a:solidFill>
                  <a:schemeClr val="bg1">
                    <a:lumMod val="50000"/>
                  </a:schemeClr>
                </a:solidFill>
                <a:latin typeface="Arial" charset="0"/>
                <a:ea typeface="ＭＳ Ｐゴシック" charset="-128"/>
                <a:cs typeface="+mn-cs"/>
              </a:endParaRPr>
            </a:p>
            <a:p>
              <a:pPr algn="ctr" eaLnBrk="1" hangingPunct="1">
                <a:defRPr/>
              </a:pPr>
              <a:r>
                <a:rPr lang="fr-FR" sz="1200" i="1" dirty="0">
                  <a:solidFill>
                    <a:srgbClr val="787878"/>
                  </a:solidFill>
                  <a:latin typeface="Arial" charset="0"/>
                  <a:ea typeface="ＭＳ Ｐゴシック" charset="-128"/>
                  <a:cs typeface="+mn-cs"/>
                </a:rPr>
                <a:t>Pour répondre à l’Appel </a:t>
              </a:r>
              <a:r>
                <a:rPr lang="fr-FR" sz="1200" i="1" dirty="0" smtClean="0">
                  <a:solidFill>
                    <a:srgbClr val="787878"/>
                  </a:solidFill>
                  <a:latin typeface="Arial" charset="0"/>
                  <a:ea typeface="ＭＳ Ｐゴシック" charset="-128"/>
                  <a:cs typeface="+mn-cs"/>
                </a:rPr>
                <a:t>d’Offres.</a:t>
              </a:r>
              <a:endParaRPr lang="fr-FR" sz="1200" i="1" dirty="0">
                <a:solidFill>
                  <a:srgbClr val="787878"/>
                </a:solidFill>
                <a:latin typeface="Arial" charset="0"/>
                <a:ea typeface="ＭＳ Ｐゴシック" charset="-128"/>
                <a:cs typeface="+mn-cs"/>
              </a:endParaRPr>
            </a:p>
            <a:p>
              <a:pPr algn="ctr" eaLnBrk="1" hangingPunct="1">
                <a:defRPr/>
              </a:pPr>
              <a:endParaRPr lang="fr-FR" sz="1200" i="1" dirty="0">
                <a:solidFill>
                  <a:schemeClr val="bg1">
                    <a:lumMod val="50000"/>
                  </a:schemeClr>
                </a:solidFill>
                <a:latin typeface="Arial" charset="0"/>
                <a:ea typeface="ＭＳ Ｐゴシック" charset="-128"/>
                <a:cs typeface="+mn-cs"/>
              </a:endParaRPr>
            </a:p>
          </p:txBody>
        </p:sp>
      </p:grpSp>
      <p:grpSp>
        <p:nvGrpSpPr>
          <p:cNvPr id="59" name="Groupe 55"/>
          <p:cNvGrpSpPr>
            <a:grpSpLocks/>
          </p:cNvGrpSpPr>
          <p:nvPr/>
        </p:nvGrpSpPr>
        <p:grpSpPr bwMode="auto">
          <a:xfrm>
            <a:off x="6753225" y="1485900"/>
            <a:ext cx="2574925" cy="2601913"/>
            <a:chOff x="6438932" y="80957"/>
            <a:chExt cx="2633662" cy="2633663"/>
          </a:xfrm>
        </p:grpSpPr>
        <p:sp>
          <p:nvSpPr>
            <p:cNvPr id="60" name="Ellipse 59"/>
            <p:cNvSpPr/>
            <p:nvPr/>
          </p:nvSpPr>
          <p:spPr>
            <a:xfrm>
              <a:off x="6438932" y="80957"/>
              <a:ext cx="2633662" cy="2633663"/>
            </a:xfrm>
            <a:prstGeom prst="ellipse">
              <a:avLst/>
            </a:prstGeom>
            <a:gradFill flip="none" rotWithShape="1">
              <a:gsLst>
                <a:gs pos="0">
                  <a:srgbClr val="5A5A5A"/>
                </a:gs>
                <a:gs pos="100000">
                  <a:schemeClr val="bg1">
                    <a:lumMod val="75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61" name="Ellipse 60"/>
            <p:cNvSpPr/>
            <p:nvPr/>
          </p:nvSpPr>
          <p:spPr>
            <a:xfrm>
              <a:off x="6554216" y="217542"/>
              <a:ext cx="2349512" cy="23492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62" name="ZoneTexte 71"/>
            <p:cNvSpPr txBox="1">
              <a:spLocks noChangeArrowheads="1"/>
            </p:cNvSpPr>
            <p:nvPr/>
          </p:nvSpPr>
          <p:spPr bwMode="auto">
            <a:xfrm>
              <a:off x="6578632" y="528902"/>
              <a:ext cx="2282824" cy="1526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600" b="1" dirty="0" smtClean="0">
                  <a:solidFill>
                    <a:srgbClr val="F1791D"/>
                  </a:solidFill>
                  <a:latin typeface="Arial" panose="020B0604020202020204" pitchFamily="34" charset="0"/>
                  <a:ea typeface="MS PGothic" panose="020B0600070205080204" pitchFamily="34" charset="-128"/>
                </a:rPr>
                <a:t>Fournisseur d’électricité</a:t>
              </a:r>
              <a:endParaRPr lang="fr-FR" altLang="fr-FR" sz="1600" b="1" dirty="0">
                <a:solidFill>
                  <a:srgbClr val="F1791D"/>
                </a:solidFill>
                <a:latin typeface="Arial" panose="020B0604020202020204" pitchFamily="34" charset="0"/>
                <a:ea typeface="MS PGothic" panose="020B0600070205080204" pitchFamily="34" charset="-128"/>
              </a:endParaRPr>
            </a:p>
            <a:p>
              <a:pPr algn="ctr" eaLnBrk="1" hangingPunct="1">
                <a:spcBef>
                  <a:spcPct val="0"/>
                </a:spcBef>
                <a:buFontTx/>
                <a:buNone/>
              </a:pPr>
              <a:r>
                <a:rPr lang="fr-FR" altLang="fr-FR" sz="1200" i="1" dirty="0" smtClean="0">
                  <a:solidFill>
                    <a:srgbClr val="787878"/>
                  </a:solidFill>
                  <a:latin typeface="Arial" panose="020B0604020202020204" pitchFamily="34" charset="0"/>
                  <a:ea typeface="MS PGothic" panose="020B0600070205080204" pitchFamily="34" charset="-128"/>
                </a:rPr>
                <a:t>Pour obtenir un </a:t>
              </a:r>
              <a:r>
                <a:rPr lang="fr-FR" altLang="fr-FR" sz="1200" b="1" i="1" dirty="0" smtClean="0">
                  <a:solidFill>
                    <a:srgbClr val="787878"/>
                  </a:solidFill>
                  <a:latin typeface="Arial" panose="020B0604020202020204" pitchFamily="34" charset="0"/>
                  <a:ea typeface="MS PGothic" panose="020B0600070205080204" pitchFamily="34" charset="-128"/>
                </a:rPr>
                <a:t>contrat de fourniture d’électricité </a:t>
              </a:r>
              <a:r>
                <a:rPr lang="fr-FR" altLang="fr-FR" sz="1200" i="1" dirty="0" smtClean="0">
                  <a:solidFill>
                    <a:srgbClr val="787878"/>
                  </a:solidFill>
                  <a:latin typeface="Arial" panose="020B0604020202020204" pitchFamily="34" charset="0"/>
                  <a:ea typeface="MS PGothic" panose="020B0600070205080204" pitchFamily="34" charset="-128"/>
                </a:rPr>
                <a:t>pour l’énergie soutirée sur le réseau en dehors des périodes de production.</a:t>
              </a:r>
              <a:endParaRPr lang="fr-FR" altLang="fr-FR" sz="1200" i="1" dirty="0">
                <a:solidFill>
                  <a:srgbClr val="787878"/>
                </a:solidFill>
                <a:latin typeface="Arial" panose="020B0604020202020204" pitchFamily="34" charset="0"/>
                <a:ea typeface="MS PGothic" panose="020B0600070205080204" pitchFamily="34" charset="-128"/>
              </a:endParaRPr>
            </a:p>
          </p:txBody>
        </p:sp>
      </p:grpSp>
      <p:sp>
        <p:nvSpPr>
          <p:cNvPr id="63" name="Double flèche horizontale 62"/>
          <p:cNvSpPr/>
          <p:nvPr/>
        </p:nvSpPr>
        <p:spPr>
          <a:xfrm>
            <a:off x="6194425" y="2465388"/>
            <a:ext cx="541338" cy="179387"/>
          </a:xfrm>
          <a:prstGeom prst="leftRightArrow">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64" name="Double flèche horizontale 63"/>
          <p:cNvSpPr/>
          <p:nvPr/>
        </p:nvSpPr>
        <p:spPr>
          <a:xfrm>
            <a:off x="3019425" y="2466975"/>
            <a:ext cx="609600" cy="177800"/>
          </a:xfrm>
          <a:prstGeom prst="leftRightArrow">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65" name="Double flèche horizontale 64"/>
          <p:cNvSpPr/>
          <p:nvPr/>
        </p:nvSpPr>
        <p:spPr>
          <a:xfrm rot="2795911">
            <a:off x="5653180" y="3865381"/>
            <a:ext cx="687388" cy="195263"/>
          </a:xfrm>
          <a:prstGeom prst="leftRightArrow">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66" name="Double flèche horizontale 65"/>
          <p:cNvSpPr/>
          <p:nvPr/>
        </p:nvSpPr>
        <p:spPr>
          <a:xfrm rot="7200000">
            <a:off x="4215607" y="3980656"/>
            <a:ext cx="431800" cy="160337"/>
          </a:xfrm>
          <a:prstGeom prst="leftRightArrow">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67" name="ZoneTexte 66"/>
          <p:cNvSpPr txBox="1"/>
          <p:nvPr/>
        </p:nvSpPr>
        <p:spPr>
          <a:xfrm>
            <a:off x="3738563" y="2312988"/>
            <a:ext cx="2376487" cy="523875"/>
          </a:xfrm>
          <a:prstGeom prst="rect">
            <a:avLst/>
          </a:prstGeom>
          <a:noFill/>
        </p:spPr>
        <p:txBody>
          <a:bodyPr>
            <a:spAutoFit/>
          </a:bodyPr>
          <a:lstStyle/>
          <a:p>
            <a:pPr algn="ctr" eaLnBrk="1" hangingPunct="1">
              <a:defRPr/>
            </a:pPr>
            <a:r>
              <a:rPr lang="fr-FR" sz="2800" b="1" dirty="0">
                <a:solidFill>
                  <a:srgbClr val="FFC000"/>
                </a:solidFill>
                <a:effectLst>
                  <a:outerShdw blurRad="38100" dist="38100" dir="2700000" algn="tl">
                    <a:srgbClr val="000000">
                      <a:alpha val="43137"/>
                    </a:srgbClr>
                  </a:outerShdw>
                </a:effectLst>
                <a:latin typeface="Arial" charset="0"/>
                <a:ea typeface="ＭＳ Ｐゴシック" charset="-128"/>
                <a:cs typeface="+mn-cs"/>
              </a:rPr>
              <a:t>Producteur</a:t>
            </a:r>
          </a:p>
        </p:txBody>
      </p:sp>
      <p:grpSp>
        <p:nvGrpSpPr>
          <p:cNvPr id="68" name="Groupe 73"/>
          <p:cNvGrpSpPr>
            <a:grpSpLocks/>
          </p:cNvGrpSpPr>
          <p:nvPr/>
        </p:nvGrpSpPr>
        <p:grpSpPr bwMode="auto">
          <a:xfrm>
            <a:off x="200025" y="3952875"/>
            <a:ext cx="2232025" cy="2068513"/>
            <a:chOff x="714202" y="3789040"/>
            <a:chExt cx="2633662" cy="2633662"/>
          </a:xfrm>
        </p:grpSpPr>
        <p:sp>
          <p:nvSpPr>
            <p:cNvPr id="69" name="Ellipse 68"/>
            <p:cNvSpPr/>
            <p:nvPr/>
          </p:nvSpPr>
          <p:spPr>
            <a:xfrm>
              <a:off x="714202" y="3789040"/>
              <a:ext cx="2633662" cy="2633662"/>
            </a:xfrm>
            <a:prstGeom prst="ellipse">
              <a:avLst/>
            </a:prstGeom>
            <a:gradFill>
              <a:gsLst>
                <a:gs pos="0">
                  <a:srgbClr val="FFEFD1"/>
                </a:gs>
                <a:gs pos="64999">
                  <a:srgbClr val="F0EBD5"/>
                </a:gs>
                <a:gs pos="100000">
                  <a:srgbClr val="D1C39F"/>
                </a:gs>
              </a:gsLst>
              <a:lin ang="135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70" name="Ellipse 69"/>
            <p:cNvSpPr/>
            <p:nvPr/>
          </p:nvSpPr>
          <p:spPr>
            <a:xfrm>
              <a:off x="904329" y="3908474"/>
              <a:ext cx="2347068" cy="234664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71" name="ZoneTexte 76"/>
            <p:cNvSpPr txBox="1">
              <a:spLocks noChangeArrowheads="1"/>
            </p:cNvSpPr>
            <p:nvPr/>
          </p:nvSpPr>
          <p:spPr bwMode="auto">
            <a:xfrm>
              <a:off x="930226" y="4631152"/>
              <a:ext cx="2220957" cy="90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600" b="1" dirty="0" smtClean="0">
                  <a:solidFill>
                    <a:srgbClr val="F1791D"/>
                  </a:solidFill>
                  <a:latin typeface="Arial" panose="020B0604020202020204" pitchFamily="34" charset="0"/>
                  <a:ea typeface="MS PGothic" panose="020B0600070205080204" pitchFamily="34" charset="-128"/>
                </a:rPr>
                <a:t>Agrégateur</a:t>
              </a:r>
              <a:endParaRPr lang="fr-FR" altLang="fr-FR" sz="1600" b="1" dirty="0">
                <a:solidFill>
                  <a:srgbClr val="F1791D"/>
                </a:solidFill>
                <a:latin typeface="Arial" panose="020B0604020202020204" pitchFamily="34" charset="0"/>
                <a:ea typeface="MS PGothic" panose="020B0600070205080204" pitchFamily="34" charset="-128"/>
              </a:endParaRPr>
            </a:p>
            <a:p>
              <a:pPr algn="ctr" eaLnBrk="1" hangingPunct="1">
                <a:spcBef>
                  <a:spcPct val="0"/>
                </a:spcBef>
                <a:buFontTx/>
                <a:buNone/>
              </a:pPr>
              <a:r>
                <a:rPr lang="fr-FR" altLang="fr-FR" sz="1200" i="1" dirty="0" smtClean="0">
                  <a:solidFill>
                    <a:srgbClr val="787878"/>
                  </a:solidFill>
                  <a:latin typeface="Arial" panose="020B0604020202020204" pitchFamily="34" charset="0"/>
                  <a:ea typeface="MS PGothic" panose="020B0600070205080204" pitchFamily="34" charset="-128"/>
                </a:rPr>
                <a:t>Pour vendre l’électricité sur le marché</a:t>
              </a:r>
              <a:endParaRPr lang="fr-FR" altLang="fr-FR" sz="1200" i="1" dirty="0">
                <a:solidFill>
                  <a:srgbClr val="787878"/>
                </a:solidFill>
                <a:latin typeface="Arial" panose="020B0604020202020204" pitchFamily="34" charset="0"/>
                <a:ea typeface="MS PGothic" panose="020B0600070205080204" pitchFamily="34" charset="-128"/>
              </a:endParaRPr>
            </a:p>
          </p:txBody>
        </p:sp>
      </p:grpSp>
      <p:sp>
        <p:nvSpPr>
          <p:cNvPr id="73" name="Ellipse 72"/>
          <p:cNvSpPr/>
          <p:nvPr/>
        </p:nvSpPr>
        <p:spPr bwMode="auto">
          <a:xfrm>
            <a:off x="2649538" y="4221163"/>
            <a:ext cx="2855912" cy="2500312"/>
          </a:xfrm>
          <a:prstGeom prst="ellipse">
            <a:avLst/>
          </a:prstGeom>
          <a:gradFill>
            <a:gsLst>
              <a:gs pos="0">
                <a:srgbClr val="09357A"/>
              </a:gs>
              <a:gs pos="100000">
                <a:srgbClr val="005BBB"/>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76" name="Ellipse 75"/>
          <p:cNvSpPr/>
          <p:nvPr/>
        </p:nvSpPr>
        <p:spPr bwMode="auto">
          <a:xfrm>
            <a:off x="2806700" y="4357305"/>
            <a:ext cx="2546350" cy="2228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p>
        </p:txBody>
      </p:sp>
      <p:sp>
        <p:nvSpPr>
          <p:cNvPr id="78" name="ZoneTexte 76"/>
          <p:cNvSpPr txBox="1">
            <a:spLocks noChangeArrowheads="1"/>
          </p:cNvSpPr>
          <p:nvPr/>
        </p:nvSpPr>
        <p:spPr bwMode="auto">
          <a:xfrm>
            <a:off x="2874467" y="4475132"/>
            <a:ext cx="2381316" cy="21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600" b="1" dirty="0">
                <a:solidFill>
                  <a:srgbClr val="F1791D"/>
                </a:solidFill>
                <a:latin typeface="Arial" panose="020B0604020202020204" pitchFamily="34" charset="0"/>
                <a:ea typeface="MS PGothic" panose="020B0600070205080204" pitchFamily="34" charset="-128"/>
              </a:rPr>
              <a:t>Gestionnaire du</a:t>
            </a:r>
          </a:p>
          <a:p>
            <a:pPr algn="ctr" eaLnBrk="1" hangingPunct="1">
              <a:spcBef>
                <a:spcPct val="0"/>
              </a:spcBef>
              <a:spcAft>
                <a:spcPts val="300"/>
              </a:spcAft>
              <a:buFontTx/>
              <a:buNone/>
            </a:pPr>
            <a:r>
              <a:rPr lang="fr-FR" altLang="fr-FR" sz="1600" b="1" dirty="0">
                <a:solidFill>
                  <a:srgbClr val="F1791D"/>
                </a:solidFill>
                <a:latin typeface="Arial" panose="020B0604020202020204" pitchFamily="34" charset="0"/>
                <a:ea typeface="MS PGothic" panose="020B0600070205080204" pitchFamily="34" charset="-128"/>
              </a:rPr>
              <a:t>Réseau de Distribution ou de Transport : </a:t>
            </a:r>
            <a:r>
              <a:rPr lang="fr-FR" altLang="fr-FR" sz="1600" b="1" dirty="0" err="1">
                <a:solidFill>
                  <a:srgbClr val="F1791D"/>
                </a:solidFill>
                <a:latin typeface="Arial" panose="020B0604020202020204" pitchFamily="34" charset="0"/>
                <a:ea typeface="MS PGothic" panose="020B0600070205080204" pitchFamily="34" charset="-128"/>
              </a:rPr>
              <a:t>Enedis</a:t>
            </a:r>
            <a:r>
              <a:rPr lang="fr-FR" altLang="fr-FR" sz="1600" b="1" dirty="0">
                <a:solidFill>
                  <a:srgbClr val="F1791D"/>
                </a:solidFill>
                <a:latin typeface="Arial" panose="020B0604020202020204" pitchFamily="34" charset="0"/>
                <a:ea typeface="MS PGothic" panose="020B0600070205080204" pitchFamily="34" charset="-128"/>
              </a:rPr>
              <a:t> ou ELD</a:t>
            </a:r>
            <a:r>
              <a:rPr lang="fr-FR" altLang="fr-FR" sz="1600" dirty="0">
                <a:solidFill>
                  <a:srgbClr val="F1791D"/>
                </a:solidFill>
                <a:latin typeface="Arial" panose="020B0604020202020204" pitchFamily="34" charset="0"/>
                <a:ea typeface="MS PGothic" panose="020B0600070205080204" pitchFamily="34" charset="-128"/>
              </a:rPr>
              <a:t> </a:t>
            </a:r>
            <a:r>
              <a:rPr lang="fr-FR" altLang="fr-FR" sz="1600" b="1" dirty="0">
                <a:solidFill>
                  <a:srgbClr val="F1791D"/>
                </a:solidFill>
                <a:latin typeface="Arial" panose="020B0604020202020204" pitchFamily="34" charset="0"/>
                <a:ea typeface="MS PGothic" panose="020B0600070205080204" pitchFamily="34" charset="-128"/>
              </a:rPr>
              <a:t>ou</a:t>
            </a:r>
            <a:r>
              <a:rPr lang="fr-FR" altLang="fr-FR" sz="1600" dirty="0">
                <a:solidFill>
                  <a:srgbClr val="F1791D"/>
                </a:solidFill>
                <a:latin typeface="Arial" panose="020B0604020202020204" pitchFamily="34" charset="0"/>
                <a:ea typeface="MS PGothic" panose="020B0600070205080204" pitchFamily="34" charset="-128"/>
              </a:rPr>
              <a:t> </a:t>
            </a:r>
            <a:r>
              <a:rPr lang="fr-FR" altLang="fr-FR" sz="1600" b="1" dirty="0">
                <a:solidFill>
                  <a:srgbClr val="F1791D"/>
                </a:solidFill>
                <a:latin typeface="Arial" panose="020B0604020202020204" pitchFamily="34" charset="0"/>
                <a:ea typeface="MS PGothic" panose="020B0600070205080204" pitchFamily="34" charset="-128"/>
              </a:rPr>
              <a:t>RTE</a:t>
            </a:r>
          </a:p>
          <a:p>
            <a:pPr algn="ctr" eaLnBrk="1" hangingPunct="1">
              <a:spcBef>
                <a:spcPct val="0"/>
              </a:spcBef>
              <a:buFontTx/>
              <a:buNone/>
            </a:pPr>
            <a:r>
              <a:rPr lang="fr-FR" altLang="fr-FR" sz="1200" i="1" dirty="0">
                <a:solidFill>
                  <a:srgbClr val="787878"/>
                </a:solidFill>
                <a:latin typeface="Arial" panose="020B0604020202020204" pitchFamily="34" charset="0"/>
                <a:ea typeface="MS PGothic" panose="020B0600070205080204" pitchFamily="34" charset="-128"/>
              </a:rPr>
              <a:t>Pour obtenir un </a:t>
            </a:r>
            <a:r>
              <a:rPr lang="fr-FR" altLang="fr-FR" sz="1200" b="1" i="1" dirty="0">
                <a:solidFill>
                  <a:srgbClr val="787878"/>
                </a:solidFill>
                <a:latin typeface="Arial" panose="020B0604020202020204" pitchFamily="34" charset="0"/>
                <a:ea typeface="MS PGothic" panose="020B0600070205080204" pitchFamily="34" charset="-128"/>
              </a:rPr>
              <a:t>contrat</a:t>
            </a:r>
          </a:p>
          <a:p>
            <a:pPr algn="ctr" eaLnBrk="1" hangingPunct="1">
              <a:spcBef>
                <a:spcPct val="0"/>
              </a:spcBef>
              <a:buFontTx/>
              <a:buNone/>
            </a:pPr>
            <a:r>
              <a:rPr lang="fr-FR" altLang="fr-FR" sz="1200" b="1" i="1" dirty="0">
                <a:solidFill>
                  <a:srgbClr val="787878"/>
                </a:solidFill>
                <a:latin typeface="Arial" panose="020B0604020202020204" pitchFamily="34" charset="0"/>
                <a:ea typeface="MS PGothic" panose="020B0600070205080204" pitchFamily="34" charset="-128"/>
              </a:rPr>
              <a:t>d’accès au réseau </a:t>
            </a:r>
            <a:r>
              <a:rPr lang="fr-FR" altLang="fr-FR" sz="1200" i="1" dirty="0">
                <a:solidFill>
                  <a:srgbClr val="787878"/>
                </a:solidFill>
                <a:latin typeface="Arial" panose="020B0604020202020204" pitchFamily="34" charset="0"/>
                <a:ea typeface="MS PGothic" panose="020B0600070205080204" pitchFamily="34" charset="-128"/>
              </a:rPr>
              <a:t>et</a:t>
            </a:r>
          </a:p>
          <a:p>
            <a:pPr algn="ctr" eaLnBrk="1" hangingPunct="1">
              <a:spcBef>
                <a:spcPct val="0"/>
              </a:spcBef>
              <a:buFontTx/>
              <a:buNone/>
            </a:pPr>
            <a:r>
              <a:rPr lang="fr-FR" altLang="fr-FR" sz="1200" i="1" dirty="0">
                <a:solidFill>
                  <a:srgbClr val="787878"/>
                </a:solidFill>
                <a:latin typeface="Arial" panose="020B0604020202020204" pitchFamily="34" charset="0"/>
                <a:ea typeface="MS PGothic" panose="020B0600070205080204" pitchFamily="34" charset="-128"/>
              </a:rPr>
              <a:t>mettre en service</a:t>
            </a:r>
          </a:p>
          <a:p>
            <a:pPr algn="ctr" eaLnBrk="1" hangingPunct="1">
              <a:spcBef>
                <a:spcPct val="0"/>
              </a:spcBef>
              <a:buFontTx/>
              <a:buNone/>
            </a:pPr>
            <a:r>
              <a:rPr lang="fr-FR" altLang="fr-FR" sz="1200" i="1" dirty="0">
                <a:solidFill>
                  <a:srgbClr val="787878"/>
                </a:solidFill>
                <a:latin typeface="Arial" panose="020B0604020202020204" pitchFamily="34" charset="0"/>
                <a:ea typeface="MS PGothic" panose="020B0600070205080204" pitchFamily="34" charset="-128"/>
              </a:rPr>
              <a:t> l’installation.</a:t>
            </a:r>
          </a:p>
        </p:txBody>
      </p:sp>
      <p:sp>
        <p:nvSpPr>
          <p:cNvPr id="38" name="Double flèche horizontale 37"/>
          <p:cNvSpPr/>
          <p:nvPr/>
        </p:nvSpPr>
        <p:spPr>
          <a:xfrm rot="19286014">
            <a:off x="2172300" y="3743262"/>
            <a:ext cx="1629342" cy="173479"/>
          </a:xfrm>
          <a:prstGeom prst="leftRightArrow">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fr-FR"/>
          </a:p>
        </p:txBody>
      </p:sp>
      <p:sp>
        <p:nvSpPr>
          <p:cNvPr id="39" name="Espace réservé du pied de page 9"/>
          <p:cNvSpPr>
            <a:spLocks noGrp="1"/>
          </p:cNvSpPr>
          <p:nvPr>
            <p:ph type="ftr" sz="quarter" idx="11"/>
          </p:nvPr>
        </p:nvSpPr>
        <p:spPr>
          <a:xfrm>
            <a:off x="3384550" y="6379799"/>
            <a:ext cx="3136900" cy="365125"/>
          </a:xfrm>
        </p:spPr>
        <p:txBody>
          <a:bodyPr/>
          <a:lstStyle/>
          <a:p>
            <a:pPr>
              <a:defRPr/>
            </a:pPr>
            <a:r>
              <a:rPr lang="fr-FR" dirty="0" smtClean="0"/>
              <a:t>DST – CSP AOA &amp; Services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851972" y="47625"/>
            <a:ext cx="8526462" cy="896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eaLnBrk="1" hangingPunct="1">
              <a:buClrTx/>
            </a:pPr>
            <a:r>
              <a:rPr lang="fr-FR" altLang="fr-FR" sz="2400" dirty="0">
                <a:ea typeface="ＭＳ Ｐゴシック" panose="020B0600070205080204" pitchFamily="34" charset="-128"/>
              </a:rPr>
              <a:t>QU’EST-CE QUE LE CONTRAT DE COMPLÉMENT DE RÉMUNÉRATION?</a:t>
            </a:r>
          </a:p>
        </p:txBody>
      </p:sp>
      <p:sp>
        <p:nvSpPr>
          <p:cNvPr id="3" name="Espace réservé du numéro de diapositive 2"/>
          <p:cNvSpPr>
            <a:spLocks noGrp="1"/>
          </p:cNvSpPr>
          <p:nvPr>
            <p:ph type="sldNum" sz="quarter" idx="10"/>
          </p:nvPr>
        </p:nvSpPr>
        <p:spPr>
          <a:xfrm>
            <a:off x="7533585" y="6356349"/>
            <a:ext cx="2311400" cy="365125"/>
          </a:xfrm>
        </p:spPr>
        <p:txBody>
          <a:bodyPr/>
          <a:lstStyle/>
          <a:p>
            <a:pPr algn="r"/>
            <a:fld id="{3D49B710-116B-411D-8792-B3FA6847A5FD}" type="slidenum">
              <a:rPr lang="fr-FR" smtClean="0"/>
              <a:pPr algn="r"/>
              <a:t>6</a:t>
            </a:fld>
            <a:endParaRPr lang="fr-FR" dirty="0"/>
          </a:p>
        </p:txBody>
      </p:sp>
      <p:grpSp>
        <p:nvGrpSpPr>
          <p:cNvPr id="27" name="Group 1"/>
          <p:cNvGrpSpPr>
            <a:grpSpLocks/>
          </p:cNvGrpSpPr>
          <p:nvPr/>
        </p:nvGrpSpPr>
        <p:grpSpPr bwMode="auto">
          <a:xfrm>
            <a:off x="7245983" y="4512934"/>
            <a:ext cx="2160587" cy="776287"/>
            <a:chOff x="4109" y="2285"/>
            <a:chExt cx="1361" cy="489"/>
          </a:xfrm>
        </p:grpSpPr>
        <p:pic>
          <p:nvPicPr>
            <p:cNvPr id="2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9" y="2285"/>
              <a:ext cx="1361" cy="48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9" name="Text Box 3"/>
            <p:cNvSpPr txBox="1">
              <a:spLocks noChangeArrowheads="1"/>
            </p:cNvSpPr>
            <p:nvPr/>
          </p:nvSpPr>
          <p:spPr bwMode="auto">
            <a:xfrm>
              <a:off x="4164" y="2323"/>
              <a:ext cx="1253" cy="3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400" b="1" dirty="0"/>
                <a:t>Marché</a:t>
              </a:r>
            </a:p>
            <a:p>
              <a:pPr algn="ctr">
                <a:buClrTx/>
                <a:buFontTx/>
                <a:buNone/>
              </a:pPr>
              <a:r>
                <a:rPr lang="fr-FR" altLang="fr-FR" sz="1400" b="1" dirty="0"/>
                <a:t>de l’électricité</a:t>
              </a:r>
            </a:p>
          </p:txBody>
        </p:sp>
      </p:grpSp>
      <p:grpSp>
        <p:nvGrpSpPr>
          <p:cNvPr id="30" name="Group 4"/>
          <p:cNvGrpSpPr>
            <a:grpSpLocks/>
          </p:cNvGrpSpPr>
          <p:nvPr/>
        </p:nvGrpSpPr>
        <p:grpSpPr bwMode="auto">
          <a:xfrm>
            <a:off x="1045208" y="4552291"/>
            <a:ext cx="1679575" cy="754063"/>
            <a:chOff x="334" y="2292"/>
            <a:chExt cx="1058" cy="475"/>
          </a:xfrm>
        </p:grpSpPr>
        <p:pic>
          <p:nvPicPr>
            <p:cNvPr id="3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 y="2292"/>
              <a:ext cx="1058" cy="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 name="Text Box 6"/>
            <p:cNvSpPr txBox="1">
              <a:spLocks noChangeArrowheads="1"/>
            </p:cNvSpPr>
            <p:nvPr/>
          </p:nvSpPr>
          <p:spPr bwMode="auto">
            <a:xfrm>
              <a:off x="390" y="2333"/>
              <a:ext cx="946" cy="3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400" b="1" dirty="0"/>
                <a:t>Producteur</a:t>
              </a:r>
            </a:p>
          </p:txBody>
        </p:sp>
      </p:grpSp>
      <p:sp>
        <p:nvSpPr>
          <p:cNvPr id="36" name="Rectangle 13"/>
          <p:cNvSpPr>
            <a:spLocks noChangeArrowheads="1"/>
          </p:cNvSpPr>
          <p:nvPr/>
        </p:nvSpPr>
        <p:spPr bwMode="auto">
          <a:xfrm>
            <a:off x="805455" y="1470571"/>
            <a:ext cx="3643489" cy="466726"/>
          </a:xfrm>
          <a:prstGeom prst="rect">
            <a:avLst/>
          </a:prstGeom>
          <a:gradFill rotWithShape="0">
            <a:gsLst>
              <a:gs pos="0">
                <a:srgbClr val="005BBB"/>
              </a:gs>
              <a:gs pos="100000">
                <a:srgbClr val="09357A"/>
              </a:gs>
            </a:gsLst>
            <a:lin ang="0" scaled="1"/>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1240B29-F687-4F45-9708-019B960494DF}">
              <a14:hiddenLine xmlns:a14="http://schemas.microsoft.com/office/drawing/2010/main" w="9525" cap="flat">
                <a:solidFill>
                  <a:srgbClr val="808080"/>
                </a:solidFill>
                <a:round/>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buClrTx/>
              <a:buFontTx/>
              <a:buNone/>
            </a:pPr>
            <a:r>
              <a:rPr lang="fr-FR" altLang="fr-FR" sz="1400" b="1" dirty="0">
                <a:ea typeface="ＭＳ Ｐゴシック" panose="020B0600070205080204" pitchFamily="34" charset="-128"/>
              </a:rPr>
              <a:t>Contrat de complément de rémunération</a:t>
            </a:r>
          </a:p>
        </p:txBody>
      </p:sp>
      <p:grpSp>
        <p:nvGrpSpPr>
          <p:cNvPr id="37" name="Group 14"/>
          <p:cNvGrpSpPr>
            <a:grpSpLocks/>
          </p:cNvGrpSpPr>
          <p:nvPr/>
        </p:nvGrpSpPr>
        <p:grpSpPr bwMode="auto">
          <a:xfrm>
            <a:off x="2537457" y="4364502"/>
            <a:ext cx="5191125" cy="2071688"/>
            <a:chOff x="1202" y="2199"/>
            <a:chExt cx="3270" cy="1305"/>
          </a:xfrm>
        </p:grpSpPr>
        <p:grpSp>
          <p:nvGrpSpPr>
            <p:cNvPr id="38" name="Group 15"/>
            <p:cNvGrpSpPr>
              <a:grpSpLocks/>
            </p:cNvGrpSpPr>
            <p:nvPr/>
          </p:nvGrpSpPr>
          <p:grpSpPr bwMode="auto">
            <a:xfrm>
              <a:off x="1294" y="2488"/>
              <a:ext cx="830" cy="271"/>
              <a:chOff x="1294" y="2488"/>
              <a:chExt cx="830" cy="271"/>
            </a:xfrm>
          </p:grpSpPr>
          <p:pic>
            <p:nvPicPr>
              <p:cNvPr id="56"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4" y="2488"/>
                <a:ext cx="830" cy="27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7" name="Text Box 17"/>
              <p:cNvSpPr txBox="1">
                <a:spLocks noChangeArrowheads="1"/>
              </p:cNvSpPr>
              <p:nvPr/>
            </p:nvSpPr>
            <p:spPr bwMode="auto">
              <a:xfrm>
                <a:off x="1539" y="2548"/>
                <a:ext cx="361" cy="1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grpSp>
        <p:sp>
          <p:nvSpPr>
            <p:cNvPr id="39" name="Text Box 18"/>
            <p:cNvSpPr txBox="1">
              <a:spLocks noChangeArrowheads="1"/>
            </p:cNvSpPr>
            <p:nvPr/>
          </p:nvSpPr>
          <p:spPr bwMode="auto">
            <a:xfrm>
              <a:off x="1571" y="2199"/>
              <a:ext cx="378"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6000" tIns="0" rIns="3600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200">
                  <a:solidFill>
                    <a:srgbClr val="001A70"/>
                  </a:solidFill>
                </a:rPr>
                <a:t>Énergie</a:t>
              </a:r>
            </a:p>
          </p:txBody>
        </p:sp>
        <p:sp>
          <p:nvSpPr>
            <p:cNvPr id="40" name="Text Box 19"/>
            <p:cNvSpPr txBox="1">
              <a:spLocks noChangeArrowheads="1"/>
            </p:cNvSpPr>
            <p:nvPr/>
          </p:nvSpPr>
          <p:spPr bwMode="auto">
            <a:xfrm>
              <a:off x="1242" y="2816"/>
              <a:ext cx="1275"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0" rIns="3600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200" dirty="0">
                  <a:solidFill>
                    <a:srgbClr val="001A70"/>
                  </a:solidFill>
                </a:rPr>
                <a:t>Prix de marché</a:t>
              </a:r>
            </a:p>
          </p:txBody>
        </p:sp>
        <p:grpSp>
          <p:nvGrpSpPr>
            <p:cNvPr id="41" name="Group 20"/>
            <p:cNvGrpSpPr>
              <a:grpSpLocks/>
            </p:cNvGrpSpPr>
            <p:nvPr/>
          </p:nvGrpSpPr>
          <p:grpSpPr bwMode="auto">
            <a:xfrm>
              <a:off x="2112" y="2265"/>
              <a:ext cx="1350" cy="517"/>
              <a:chOff x="2112" y="2265"/>
              <a:chExt cx="1350" cy="517"/>
            </a:xfrm>
          </p:grpSpPr>
          <p:pic>
            <p:nvPicPr>
              <p:cNvPr id="54"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2" y="2265"/>
                <a:ext cx="1350" cy="51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5" name="Text Box 22"/>
              <p:cNvSpPr txBox="1">
                <a:spLocks noChangeArrowheads="1"/>
              </p:cNvSpPr>
              <p:nvPr/>
            </p:nvSpPr>
            <p:spPr bwMode="auto">
              <a:xfrm>
                <a:off x="2169" y="2307"/>
                <a:ext cx="1235" cy="3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400" b="1" dirty="0"/>
                  <a:t>Agrégateur</a:t>
                </a:r>
                <a:r>
                  <a:rPr lang="fr-FR" altLang="fr-FR" sz="1400" dirty="0"/>
                  <a:t>  </a:t>
                </a:r>
              </a:p>
              <a:p>
                <a:pPr algn="ctr">
                  <a:buClrTx/>
                  <a:buFontTx/>
                  <a:buNone/>
                </a:pPr>
                <a:r>
                  <a:rPr lang="fr-FR" altLang="fr-FR" sz="1200" dirty="0"/>
                  <a:t>(=opérateur de vente)</a:t>
                </a:r>
              </a:p>
            </p:txBody>
          </p:sp>
        </p:grpSp>
        <p:sp>
          <p:nvSpPr>
            <p:cNvPr id="42" name="Text Box 23"/>
            <p:cNvSpPr txBox="1">
              <a:spLocks noChangeArrowheads="1"/>
            </p:cNvSpPr>
            <p:nvPr/>
          </p:nvSpPr>
          <p:spPr bwMode="auto">
            <a:xfrm>
              <a:off x="1202" y="3100"/>
              <a:ext cx="1907" cy="1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0" rIns="3600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buClrTx/>
                <a:buFontTx/>
                <a:buNone/>
              </a:pPr>
              <a:r>
                <a:rPr lang="fr-FR" altLang="fr-FR" sz="1400" dirty="0">
                  <a:solidFill>
                    <a:srgbClr val="005BBB"/>
                  </a:solidFill>
                </a:rPr>
                <a:t>Complément</a:t>
              </a:r>
              <a:r>
                <a:rPr lang="fr-FR" altLang="fr-FR" sz="1400" b="1" dirty="0">
                  <a:solidFill>
                    <a:srgbClr val="005BBB"/>
                  </a:solidFill>
                </a:rPr>
                <a:t> </a:t>
              </a:r>
              <a:r>
                <a:rPr lang="fr-FR" altLang="fr-FR" sz="1400" dirty="0">
                  <a:solidFill>
                    <a:srgbClr val="005BBB"/>
                  </a:solidFill>
                </a:rPr>
                <a:t>de rémunération</a:t>
              </a:r>
            </a:p>
          </p:txBody>
        </p:sp>
        <p:pic>
          <p:nvPicPr>
            <p:cNvPr id="43"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9" y="3053"/>
              <a:ext cx="983" cy="45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44" name="Group 25"/>
            <p:cNvGrpSpPr>
              <a:grpSpLocks/>
            </p:cNvGrpSpPr>
            <p:nvPr/>
          </p:nvGrpSpPr>
          <p:grpSpPr bwMode="auto">
            <a:xfrm>
              <a:off x="3395" y="2311"/>
              <a:ext cx="796" cy="252"/>
              <a:chOff x="3395" y="2311"/>
              <a:chExt cx="796" cy="252"/>
            </a:xfrm>
          </p:grpSpPr>
          <p:pic>
            <p:nvPicPr>
              <p:cNvPr id="52"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95" y="2311"/>
                <a:ext cx="796" cy="25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3" name="Text Box 27"/>
              <p:cNvSpPr txBox="1">
                <a:spLocks noChangeArrowheads="1"/>
              </p:cNvSpPr>
              <p:nvPr/>
            </p:nvSpPr>
            <p:spPr bwMode="auto">
              <a:xfrm>
                <a:off x="3488" y="2371"/>
                <a:ext cx="680" cy="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grpSp>
        <p:grpSp>
          <p:nvGrpSpPr>
            <p:cNvPr id="45" name="Group 28"/>
            <p:cNvGrpSpPr>
              <a:grpSpLocks/>
            </p:cNvGrpSpPr>
            <p:nvPr/>
          </p:nvGrpSpPr>
          <p:grpSpPr bwMode="auto">
            <a:xfrm>
              <a:off x="3387" y="2511"/>
              <a:ext cx="781" cy="255"/>
              <a:chOff x="3387" y="2511"/>
              <a:chExt cx="781" cy="255"/>
            </a:xfrm>
          </p:grpSpPr>
          <p:pic>
            <p:nvPicPr>
              <p:cNvPr id="50" name="Picture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7" y="2511"/>
                <a:ext cx="781" cy="25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 name="Text Box 30"/>
              <p:cNvSpPr txBox="1">
                <a:spLocks noChangeArrowheads="1"/>
              </p:cNvSpPr>
              <p:nvPr/>
            </p:nvSpPr>
            <p:spPr bwMode="auto">
              <a:xfrm>
                <a:off x="3468" y="2578"/>
                <a:ext cx="666" cy="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grpSp>
        <p:grpSp>
          <p:nvGrpSpPr>
            <p:cNvPr id="46" name="Group 31"/>
            <p:cNvGrpSpPr>
              <a:grpSpLocks/>
            </p:cNvGrpSpPr>
            <p:nvPr/>
          </p:nvGrpSpPr>
          <p:grpSpPr bwMode="auto">
            <a:xfrm>
              <a:off x="1227" y="2311"/>
              <a:ext cx="937" cy="267"/>
              <a:chOff x="1227" y="2311"/>
              <a:chExt cx="937" cy="267"/>
            </a:xfrm>
          </p:grpSpPr>
          <p:pic>
            <p:nvPicPr>
              <p:cNvPr id="48" name="Picture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8" y="2311"/>
                <a:ext cx="856" cy="26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 name="Text Box 33"/>
              <p:cNvSpPr txBox="1">
                <a:spLocks noChangeArrowheads="1"/>
              </p:cNvSpPr>
              <p:nvPr/>
            </p:nvSpPr>
            <p:spPr bwMode="auto">
              <a:xfrm>
                <a:off x="1227" y="2417"/>
                <a:ext cx="791" cy="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grpSp>
        <p:sp>
          <p:nvSpPr>
            <p:cNvPr id="47" name="Text Box 34"/>
            <p:cNvSpPr txBox="1">
              <a:spLocks noChangeArrowheads="1"/>
            </p:cNvSpPr>
            <p:nvPr/>
          </p:nvSpPr>
          <p:spPr bwMode="auto">
            <a:xfrm>
              <a:off x="3197" y="2797"/>
              <a:ext cx="1275" cy="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0" rIns="3600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200" dirty="0">
                  <a:solidFill>
                    <a:srgbClr val="001A70"/>
                  </a:solidFill>
                </a:rPr>
                <a:t>Prix de marché</a:t>
              </a:r>
            </a:p>
          </p:txBody>
        </p:sp>
      </p:grpSp>
      <p:cxnSp>
        <p:nvCxnSpPr>
          <p:cNvPr id="58" name="AutoShape 35"/>
          <p:cNvCxnSpPr>
            <a:cxnSpLocks noChangeShapeType="1"/>
          </p:cNvCxnSpPr>
          <p:nvPr/>
        </p:nvCxnSpPr>
        <p:spPr bwMode="auto">
          <a:xfrm rot="10800000">
            <a:off x="1965325" y="5025478"/>
            <a:ext cx="3321050" cy="1146175"/>
          </a:xfrm>
          <a:prstGeom prst="bentConnector3">
            <a:avLst>
              <a:gd name="adj1" fmla="val 50000"/>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9" name="AutoShape 36"/>
          <p:cNvCxnSpPr>
            <a:cxnSpLocks noChangeShapeType="1"/>
            <a:endCxn id="31" idx="2"/>
          </p:cNvCxnSpPr>
          <p:nvPr/>
        </p:nvCxnSpPr>
        <p:spPr bwMode="auto">
          <a:xfrm rot="10800000">
            <a:off x="1884996" y="5306354"/>
            <a:ext cx="3811322" cy="729400"/>
          </a:xfrm>
          <a:prstGeom prst="bentConnector2">
            <a:avLst/>
          </a:prstGeom>
          <a:noFill/>
          <a:ln w="76320" cap="sq">
            <a:solidFill>
              <a:srgbClr val="005BBB"/>
            </a:solidFill>
            <a:miter lim="800000"/>
            <a:headEnd/>
            <a:tailEnd type="triangle" w="med" len="med"/>
          </a:ln>
          <a:effectLst>
            <a:outerShdw dist="23040" dir="5400000" algn="ctr" rotWithShape="0">
              <a:srgbClr val="000000">
                <a:alpha val="35036"/>
              </a:srgbClr>
            </a:outerShdw>
          </a:effectLst>
          <a:extLst>
            <a:ext uri="{909E8E84-426E-40DD-AFC4-6F175D3DCCD1}">
              <a14:hiddenFill xmlns:a14="http://schemas.microsoft.com/office/drawing/2010/main">
                <a:noFill/>
              </a14:hiddenFill>
            </a:ext>
          </a:extLst>
        </p:spPr>
      </p:cxnSp>
      <p:sp>
        <p:nvSpPr>
          <p:cNvPr id="60" name="Text Box 37"/>
          <p:cNvSpPr txBox="1">
            <a:spLocks noChangeArrowheads="1"/>
          </p:cNvSpPr>
          <p:nvPr/>
        </p:nvSpPr>
        <p:spPr bwMode="auto">
          <a:xfrm>
            <a:off x="6298519" y="4338844"/>
            <a:ext cx="600091"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6000" tIns="0" rIns="3600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000">
                <a:solidFill>
                  <a:srgbClr val="FFFFFF"/>
                </a:solidFill>
                <a:latin typeface="Arial" panose="020B0604020202020204" pitchFamily="34" charset="0"/>
                <a:cs typeface="Arial" panose="020B0604020202020204" pitchFamily="34" charset="0"/>
              </a:defRPr>
            </a:lvl9pPr>
          </a:lstStyle>
          <a:p>
            <a:pPr algn="ctr">
              <a:buClrTx/>
              <a:buFontTx/>
              <a:buNone/>
            </a:pPr>
            <a:r>
              <a:rPr lang="fr-FR" altLang="fr-FR" sz="1200" dirty="0">
                <a:solidFill>
                  <a:srgbClr val="001A70"/>
                </a:solidFill>
              </a:rPr>
              <a:t>Énergie</a:t>
            </a:r>
          </a:p>
        </p:txBody>
      </p:sp>
      <p:sp>
        <p:nvSpPr>
          <p:cNvPr id="61" name="Rectangle 60"/>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62" name="Rectangle 61"/>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63" name="ZoneTexte 62"/>
          <p:cNvSpPr txBox="1">
            <a:spLocks noChangeArrowheads="1"/>
          </p:cNvSpPr>
          <p:nvPr/>
        </p:nvSpPr>
        <p:spPr bwMode="auto">
          <a:xfrm>
            <a:off x="272480" y="169476"/>
            <a:ext cx="97210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dirty="0" smtClean="0">
                <a:solidFill>
                  <a:schemeClr val="bg1"/>
                </a:solidFill>
                <a:latin typeface="Frutiger Roman" pitchFamily="34" charset="0"/>
              </a:rPr>
              <a:t>Qu’est ce que le contrat de complément de rémunération?</a:t>
            </a:r>
            <a:endParaRPr lang="fr-FR" altLang="fr-FR" sz="2800" dirty="0">
              <a:solidFill>
                <a:schemeClr val="bg1"/>
              </a:solidFill>
              <a:latin typeface="Frutiger Roman" pitchFamily="34" charset="0"/>
            </a:endParaRPr>
          </a:p>
        </p:txBody>
      </p:sp>
      <p:sp>
        <p:nvSpPr>
          <p:cNvPr id="64" name="Espace réservé du contenu 2"/>
          <p:cNvSpPr txBox="1">
            <a:spLocks/>
          </p:cNvSpPr>
          <p:nvPr/>
        </p:nvSpPr>
        <p:spPr>
          <a:xfrm>
            <a:off x="414937" y="2110549"/>
            <a:ext cx="9138220" cy="2251844"/>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Clr>
                <a:srgbClr val="787878"/>
              </a:buClr>
            </a:pPr>
            <a:r>
              <a:rPr 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L’installation est raccordée directement ou indirectement au réseau public de transport ou de distribution public, en France métropolitaine continentale.</a:t>
            </a:r>
          </a:p>
          <a:p>
            <a:pPr algn="just">
              <a:buClr>
                <a:srgbClr val="787878"/>
              </a:buClr>
            </a:pPr>
            <a:endPar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endParaRPr>
          </a:p>
          <a:p>
            <a:pPr algn="just">
              <a:buClr>
                <a:srgbClr val="787878"/>
              </a:buClr>
            </a:pP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L’électricité </a:t>
            </a:r>
            <a:r>
              <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produite est vendue sur le marché </a:t>
            </a: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directement par </a:t>
            </a:r>
            <a:r>
              <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le producteur ou </a:t>
            </a: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par l’intermédiaire d’un agrégateur </a:t>
            </a:r>
            <a:r>
              <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qu’il désigne</a:t>
            </a: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a:t>
            </a:r>
          </a:p>
          <a:p>
            <a:pPr marL="0" indent="0" algn="just">
              <a:buClr>
                <a:srgbClr val="787878"/>
              </a:buClr>
              <a:buNone/>
            </a:pPr>
            <a:endPar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endParaRPr>
          </a:p>
          <a:p>
            <a:pPr algn="just">
              <a:buClr>
                <a:srgbClr val="787878"/>
              </a:buClr>
            </a:pPr>
            <a:r>
              <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Le complément de rémunération versé par EDF dépend de la quantité d’électricité produite et du </a:t>
            </a: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prix de marché </a:t>
            </a:r>
            <a:r>
              <a:rPr lang="fr-FR" altLang="fr-FR" sz="1400" dirty="0">
                <a:solidFill>
                  <a:srgbClr val="787878"/>
                </a:solidFill>
                <a:latin typeface="Arial" panose="020B0604020202020204" pitchFamily="34" charset="0"/>
                <a:ea typeface="MS PGothic" panose="020B0600070205080204" pitchFamily="34" charset="-128"/>
                <a:cs typeface="Arial" panose="020B0604020202020204" pitchFamily="34" charset="0"/>
              </a:rPr>
              <a:t>de </a:t>
            </a:r>
            <a:r>
              <a:rPr lang="fr-FR" altLang="fr-FR" sz="1400" dirty="0" smtClean="0">
                <a:solidFill>
                  <a:srgbClr val="787878"/>
                </a:solidFill>
                <a:latin typeface="Arial" panose="020B0604020202020204" pitchFamily="34" charset="0"/>
                <a:ea typeface="MS PGothic" panose="020B0600070205080204" pitchFamily="34" charset="-128"/>
                <a:cs typeface="Arial" panose="020B0604020202020204" pitchFamily="34" charset="0"/>
              </a:rPr>
              <a:t>l’électricité.</a:t>
            </a:r>
          </a:p>
        </p:txBody>
      </p:sp>
      <p:sp>
        <p:nvSpPr>
          <p:cNvPr id="65" name="Espace réservé du pied de page 9"/>
          <p:cNvSpPr>
            <a:spLocks noGrp="1"/>
          </p:cNvSpPr>
          <p:nvPr>
            <p:ph type="ftr" sz="quarter" idx="11"/>
          </p:nvPr>
        </p:nvSpPr>
        <p:spPr>
          <a:xfrm>
            <a:off x="3384550" y="6356350"/>
            <a:ext cx="3136900" cy="365125"/>
          </a:xfrm>
        </p:spPr>
        <p:txBody>
          <a:bodyPr/>
          <a:lstStyle/>
          <a:p>
            <a:pPr>
              <a:defRPr/>
            </a:pPr>
            <a:r>
              <a:rPr lang="fr-FR" dirty="0" smtClean="0"/>
              <a:t>DST – CSP AOA &amp; Services</a:t>
            </a:r>
            <a:endParaRPr lang="fr-FR" dirty="0"/>
          </a:p>
        </p:txBody>
      </p:sp>
    </p:spTree>
    <p:extLst>
      <p:ext uri="{BB962C8B-B14F-4D97-AF65-F5344CB8AC3E}">
        <p14:creationId xmlns:p14="http://schemas.microsoft.com/office/powerpoint/2010/main" val="32942904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7172"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 y="6064250"/>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D294DBA-723F-4868-893D-03139FEED8FD}" type="slidenum">
              <a:rPr lang="fr-FR" altLang="fr-FR" sz="1200" smtClean="0">
                <a:solidFill>
                  <a:srgbClr val="979797"/>
                </a:solidFill>
              </a:rPr>
              <a:pPr>
                <a:spcBef>
                  <a:spcPct val="0"/>
                </a:spcBef>
                <a:buFontTx/>
                <a:buNone/>
              </a:pPr>
              <a:t>7</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&amp;Services</a:t>
            </a:r>
            <a:endParaRPr lang="fr-FR" dirty="0"/>
          </a:p>
        </p:txBody>
      </p:sp>
      <p:sp>
        <p:nvSpPr>
          <p:cNvPr id="7176" name="ZoneTexte 10"/>
          <p:cNvSpPr txBox="1">
            <a:spLocks noChangeArrowheads="1"/>
          </p:cNvSpPr>
          <p:nvPr/>
        </p:nvSpPr>
        <p:spPr bwMode="auto">
          <a:xfrm>
            <a:off x="273050" y="188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3600">
                <a:solidFill>
                  <a:schemeClr val="bg1"/>
                </a:solidFill>
                <a:latin typeface="Frutiger Roman" pitchFamily="34" charset="0"/>
              </a:rPr>
              <a:t>Parcours de contractualisation</a:t>
            </a:r>
          </a:p>
        </p:txBody>
      </p:sp>
      <p:pic>
        <p:nvPicPr>
          <p:cNvPr id="7177"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10450" y="1416050"/>
            <a:ext cx="62388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Organigramme : Connecteur page suivante 17"/>
          <p:cNvSpPr/>
          <p:nvPr/>
        </p:nvSpPr>
        <p:spPr>
          <a:xfrm>
            <a:off x="1005054" y="4806398"/>
            <a:ext cx="3095625" cy="635000"/>
          </a:xfrm>
          <a:prstGeom prst="flowChartOffpageConnector">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Signature du contrat de complément de rémunération</a:t>
            </a:r>
          </a:p>
        </p:txBody>
      </p:sp>
      <p:sp>
        <p:nvSpPr>
          <p:cNvPr id="20" name="Organigramme : Connecteur page suivante 19"/>
          <p:cNvSpPr/>
          <p:nvPr/>
        </p:nvSpPr>
        <p:spPr>
          <a:xfrm>
            <a:off x="992188" y="1420813"/>
            <a:ext cx="3095625" cy="514350"/>
          </a:xfrm>
          <a:prstGeom prst="flowChartOffpageConnec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Demande de raccordement</a:t>
            </a:r>
          </a:p>
        </p:txBody>
      </p:sp>
      <p:sp>
        <p:nvSpPr>
          <p:cNvPr id="23" name="Organigramme : Connecteur page suivante 22"/>
          <p:cNvSpPr/>
          <p:nvPr/>
        </p:nvSpPr>
        <p:spPr>
          <a:xfrm>
            <a:off x="992188" y="2017713"/>
            <a:ext cx="3095625" cy="523875"/>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Demande de </a:t>
            </a:r>
            <a:r>
              <a:rPr lang="fr-FR" dirty="0" smtClean="0"/>
              <a:t>contrat</a:t>
            </a:r>
            <a:endParaRPr lang="fr-FR" dirty="0"/>
          </a:p>
        </p:txBody>
      </p:sp>
      <p:sp>
        <p:nvSpPr>
          <p:cNvPr id="24" name="Organigramme : Connecteur page suivante 23"/>
          <p:cNvSpPr/>
          <p:nvPr/>
        </p:nvSpPr>
        <p:spPr>
          <a:xfrm>
            <a:off x="1022710" y="4194572"/>
            <a:ext cx="3095625" cy="557213"/>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Mise en service du raccordement</a:t>
            </a:r>
          </a:p>
        </p:txBody>
      </p:sp>
      <p:sp>
        <p:nvSpPr>
          <p:cNvPr id="25" name="Organigramme : Connecteur page suivante 24"/>
          <p:cNvSpPr/>
          <p:nvPr/>
        </p:nvSpPr>
        <p:spPr>
          <a:xfrm>
            <a:off x="1005054" y="2640052"/>
            <a:ext cx="3095625" cy="741221"/>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Achèvement de l’installation et attestation de conformité</a:t>
            </a:r>
          </a:p>
        </p:txBody>
      </p:sp>
      <p:sp>
        <p:nvSpPr>
          <p:cNvPr id="32" name="Rectangle 31"/>
          <p:cNvSpPr/>
          <p:nvPr/>
        </p:nvSpPr>
        <p:spPr>
          <a:xfrm>
            <a:off x="552451" y="2017712"/>
            <a:ext cx="360362" cy="3587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2</a:t>
            </a:r>
          </a:p>
        </p:txBody>
      </p:sp>
      <p:sp>
        <p:nvSpPr>
          <p:cNvPr id="33" name="Rectangle 32"/>
          <p:cNvSpPr/>
          <p:nvPr/>
        </p:nvSpPr>
        <p:spPr>
          <a:xfrm>
            <a:off x="576893" y="4810437"/>
            <a:ext cx="360362" cy="3587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6</a:t>
            </a:r>
          </a:p>
        </p:txBody>
      </p:sp>
      <p:sp>
        <p:nvSpPr>
          <p:cNvPr id="34" name="Rectangle 33"/>
          <p:cNvSpPr/>
          <p:nvPr/>
        </p:nvSpPr>
        <p:spPr>
          <a:xfrm>
            <a:off x="560388" y="2645272"/>
            <a:ext cx="3603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smtClean="0"/>
              <a:t>3</a:t>
            </a:r>
            <a:endParaRPr lang="fr-FR" dirty="0"/>
          </a:p>
        </p:txBody>
      </p:sp>
      <p:sp>
        <p:nvSpPr>
          <p:cNvPr id="35" name="Rectangle 34"/>
          <p:cNvSpPr/>
          <p:nvPr/>
        </p:nvSpPr>
        <p:spPr>
          <a:xfrm>
            <a:off x="576893" y="4175373"/>
            <a:ext cx="360362" cy="3587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smtClean="0"/>
              <a:t>5</a:t>
            </a:r>
            <a:endParaRPr lang="fr-FR" dirty="0"/>
          </a:p>
        </p:txBody>
      </p:sp>
      <p:sp>
        <p:nvSpPr>
          <p:cNvPr id="36" name="Rectangle 35"/>
          <p:cNvSpPr/>
          <p:nvPr/>
        </p:nvSpPr>
        <p:spPr>
          <a:xfrm>
            <a:off x="534507" y="1419960"/>
            <a:ext cx="360363" cy="358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1</a:t>
            </a:r>
          </a:p>
        </p:txBody>
      </p:sp>
      <p:sp>
        <p:nvSpPr>
          <p:cNvPr id="2" name="Rectangle à coins arrondis 1"/>
          <p:cNvSpPr/>
          <p:nvPr/>
        </p:nvSpPr>
        <p:spPr>
          <a:xfrm>
            <a:off x="4376738" y="1412875"/>
            <a:ext cx="4897437" cy="43661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Bef>
                <a:spcPts val="0"/>
              </a:spcBef>
              <a:spcAft>
                <a:spcPts val="0"/>
              </a:spcAft>
              <a:defRPr/>
            </a:pPr>
            <a:r>
              <a:rPr lang="fr-FR" sz="1000" dirty="0"/>
              <a:t>J’effectue ma demande de raccordement auprès du gestionnaire de </a:t>
            </a:r>
            <a:r>
              <a:rPr lang="fr-FR" sz="1000" dirty="0" smtClean="0"/>
              <a:t>réseau</a:t>
            </a:r>
            <a:r>
              <a:rPr lang="fr-FR" sz="1050" dirty="0" smtClean="0"/>
              <a:t>.</a:t>
            </a:r>
            <a:endParaRPr lang="fr-FR" sz="1050" dirty="0"/>
          </a:p>
        </p:txBody>
      </p:sp>
      <p:sp>
        <p:nvSpPr>
          <p:cNvPr id="42" name="Rectangle à coins arrondis 41"/>
          <p:cNvSpPr/>
          <p:nvPr/>
        </p:nvSpPr>
        <p:spPr>
          <a:xfrm>
            <a:off x="4370512" y="1933775"/>
            <a:ext cx="4897437" cy="54436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Bef>
                <a:spcPts val="0"/>
              </a:spcBef>
              <a:spcAft>
                <a:spcPts val="0"/>
              </a:spcAft>
              <a:defRPr/>
            </a:pPr>
            <a:r>
              <a:rPr lang="fr-FR" sz="1000" dirty="0" smtClean="0"/>
              <a:t>Au plus près de l’achèvement de mon installation, j’envoie ma demande de contrat à EDF OA par courrier recommandé avec AR ou par courriel, accompagnée des pièces listées page 9 du présent document.</a:t>
            </a:r>
            <a:endParaRPr lang="fr-FR" sz="1000" dirty="0"/>
          </a:p>
        </p:txBody>
      </p:sp>
      <p:sp>
        <p:nvSpPr>
          <p:cNvPr id="43" name="Rectangle à coins arrondis 42"/>
          <p:cNvSpPr/>
          <p:nvPr/>
        </p:nvSpPr>
        <p:spPr>
          <a:xfrm>
            <a:off x="4370512" y="4203202"/>
            <a:ext cx="4897437" cy="43497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fr-FR" sz="1000" dirty="0">
                <a:solidFill>
                  <a:schemeClr val="bg1"/>
                </a:solidFill>
              </a:rPr>
              <a:t>Je prends rendez vous avec mon gestionnaire de réseau pour mettre en </a:t>
            </a:r>
            <a:r>
              <a:rPr lang="fr-FR" sz="1000" dirty="0" smtClean="0">
                <a:solidFill>
                  <a:schemeClr val="bg1"/>
                </a:solidFill>
              </a:rPr>
              <a:t>service le </a:t>
            </a:r>
            <a:r>
              <a:rPr lang="fr-FR" sz="1000" dirty="0">
                <a:solidFill>
                  <a:schemeClr val="bg1"/>
                </a:solidFill>
              </a:rPr>
              <a:t>raccordement </a:t>
            </a:r>
            <a:r>
              <a:rPr lang="fr-FR" sz="1000" dirty="0" smtClean="0">
                <a:solidFill>
                  <a:schemeClr val="bg1"/>
                </a:solidFill>
              </a:rPr>
              <a:t>de mon </a:t>
            </a:r>
            <a:r>
              <a:rPr lang="fr-FR" sz="1000" dirty="0">
                <a:solidFill>
                  <a:schemeClr val="bg1"/>
                </a:solidFill>
              </a:rPr>
              <a:t>installation au réseau.</a:t>
            </a:r>
          </a:p>
        </p:txBody>
      </p:sp>
      <p:sp>
        <p:nvSpPr>
          <p:cNvPr id="44" name="Rectangle à coins arrondis 43"/>
          <p:cNvSpPr/>
          <p:nvPr/>
        </p:nvSpPr>
        <p:spPr>
          <a:xfrm>
            <a:off x="4359079" y="2599235"/>
            <a:ext cx="4897437" cy="80962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fr-FR" sz="1000" dirty="0">
                <a:solidFill>
                  <a:schemeClr val="bg1"/>
                </a:solidFill>
              </a:rPr>
              <a:t>J’achève mon installation dans un délai de </a:t>
            </a:r>
            <a:r>
              <a:rPr lang="fr-FR" sz="1000" dirty="0" smtClean="0">
                <a:solidFill>
                  <a:schemeClr val="bg1"/>
                </a:solidFill>
              </a:rPr>
              <a:t>3 ans à </a:t>
            </a:r>
            <a:r>
              <a:rPr lang="fr-FR" sz="1000" dirty="0">
                <a:solidFill>
                  <a:schemeClr val="bg1"/>
                </a:solidFill>
              </a:rPr>
              <a:t>compter de la date de désignation.</a:t>
            </a:r>
          </a:p>
          <a:p>
            <a:pPr algn="just" eaLnBrk="1" hangingPunct="1">
              <a:defRPr/>
            </a:pPr>
            <a:r>
              <a:rPr lang="fr-FR" sz="1000" dirty="0">
                <a:solidFill>
                  <a:schemeClr val="bg1"/>
                </a:solidFill>
              </a:rPr>
              <a:t>Je fais établir, par un organisme agréé, une attestation de conformité qui confirmera le respect du cahier des charges de l’appel d’offres </a:t>
            </a:r>
            <a:r>
              <a:rPr lang="fr-FR" sz="1000" dirty="0" smtClean="0">
                <a:solidFill>
                  <a:schemeClr val="bg1"/>
                </a:solidFill>
              </a:rPr>
              <a:t>et </a:t>
            </a:r>
            <a:r>
              <a:rPr lang="fr-FR" sz="1000" dirty="0">
                <a:solidFill>
                  <a:schemeClr val="bg1"/>
                </a:solidFill>
              </a:rPr>
              <a:t>la conformité de l’installation aux éléments mentionnés dans mon offre de candidature.</a:t>
            </a:r>
          </a:p>
        </p:txBody>
      </p:sp>
      <p:sp>
        <p:nvSpPr>
          <p:cNvPr id="45" name="Rectangle à coins arrondis 44"/>
          <p:cNvSpPr/>
          <p:nvPr/>
        </p:nvSpPr>
        <p:spPr>
          <a:xfrm>
            <a:off x="4377586" y="4787850"/>
            <a:ext cx="4897437" cy="58196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Bef>
                <a:spcPts val="0"/>
              </a:spcBef>
              <a:spcAft>
                <a:spcPts val="0"/>
              </a:spcAft>
              <a:defRPr/>
            </a:pPr>
            <a:r>
              <a:rPr lang="fr-FR" sz="1000" dirty="0"/>
              <a:t>Dans le cadre du processus de signature, EDF OA m’adresse mon contrat de complément de rémunération.</a:t>
            </a:r>
          </a:p>
        </p:txBody>
      </p:sp>
      <p:sp>
        <p:nvSpPr>
          <p:cNvPr id="37" name="Organigramme : Connecteur page suivante 36"/>
          <p:cNvSpPr/>
          <p:nvPr/>
        </p:nvSpPr>
        <p:spPr>
          <a:xfrm>
            <a:off x="992188" y="5534025"/>
            <a:ext cx="3095625" cy="642885"/>
          </a:xfrm>
          <a:prstGeom prst="flowChartOffpageConnecto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Facture et règlement</a:t>
            </a:r>
          </a:p>
        </p:txBody>
      </p:sp>
      <p:sp>
        <p:nvSpPr>
          <p:cNvPr id="38" name="Rectangle 37"/>
          <p:cNvSpPr/>
          <p:nvPr/>
        </p:nvSpPr>
        <p:spPr>
          <a:xfrm>
            <a:off x="560388" y="5537200"/>
            <a:ext cx="360362" cy="3603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7</a:t>
            </a:r>
          </a:p>
        </p:txBody>
      </p:sp>
      <p:sp>
        <p:nvSpPr>
          <p:cNvPr id="39" name="Rectangle à coins arrondis 38"/>
          <p:cNvSpPr/>
          <p:nvPr/>
        </p:nvSpPr>
        <p:spPr>
          <a:xfrm>
            <a:off x="4377586" y="5519490"/>
            <a:ext cx="4897437" cy="54768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Bef>
                <a:spcPts val="0"/>
              </a:spcBef>
              <a:spcAft>
                <a:spcPts val="0"/>
              </a:spcAft>
              <a:defRPr/>
            </a:pPr>
            <a:r>
              <a:rPr lang="fr-FR" sz="1000" dirty="0"/>
              <a:t>J’émets mes factures mensuellement, sur la base </a:t>
            </a:r>
            <a:r>
              <a:rPr lang="fr-FR" altLang="fr-FR" sz="1000" dirty="0"/>
              <a:t>des données de production communiquées par EDF OA.</a:t>
            </a:r>
            <a:endParaRPr lang="fr-FR" sz="1000" dirty="0"/>
          </a:p>
        </p:txBody>
      </p:sp>
      <p:sp>
        <p:nvSpPr>
          <p:cNvPr id="29" name="Organigramme : Connecteur page suivante 28"/>
          <p:cNvSpPr/>
          <p:nvPr/>
        </p:nvSpPr>
        <p:spPr>
          <a:xfrm>
            <a:off x="1022711" y="3467100"/>
            <a:ext cx="3095625" cy="658019"/>
          </a:xfrm>
          <a:prstGeom prst="flowChartOffpage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a:t>Notification de la date projetée de prise d’effet</a:t>
            </a:r>
          </a:p>
        </p:txBody>
      </p:sp>
      <p:sp>
        <p:nvSpPr>
          <p:cNvPr id="30" name="Rectangle 29"/>
          <p:cNvSpPr/>
          <p:nvPr/>
        </p:nvSpPr>
        <p:spPr>
          <a:xfrm>
            <a:off x="560388" y="3494136"/>
            <a:ext cx="360362" cy="3587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dirty="0" smtClean="0"/>
              <a:t>4</a:t>
            </a:r>
            <a:endParaRPr lang="fr-FR" dirty="0"/>
          </a:p>
        </p:txBody>
      </p:sp>
      <p:sp>
        <p:nvSpPr>
          <p:cNvPr id="31" name="Rectangle à coins arrondis 30"/>
          <p:cNvSpPr/>
          <p:nvPr/>
        </p:nvSpPr>
        <p:spPr>
          <a:xfrm>
            <a:off x="4359080" y="3495398"/>
            <a:ext cx="4897437" cy="63182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fr-FR" sz="1000" dirty="0">
                <a:solidFill>
                  <a:schemeClr val="bg1"/>
                </a:solidFill>
              </a:rPr>
              <a:t>Je notifie à EDF </a:t>
            </a:r>
            <a:r>
              <a:rPr lang="fr-FR" sz="1000" dirty="0" smtClean="0">
                <a:solidFill>
                  <a:schemeClr val="bg1"/>
                </a:solidFill>
              </a:rPr>
              <a:t>OA, par voie postale en recommandé avec AR, la </a:t>
            </a:r>
            <a:r>
              <a:rPr lang="fr-FR" sz="1000" dirty="0">
                <a:solidFill>
                  <a:schemeClr val="bg1"/>
                </a:solidFill>
              </a:rPr>
              <a:t>date projetée de prise d’effet de mon </a:t>
            </a:r>
            <a:r>
              <a:rPr lang="fr-FR" sz="1000" dirty="0" smtClean="0">
                <a:solidFill>
                  <a:schemeClr val="bg1"/>
                </a:solidFill>
              </a:rPr>
              <a:t>contrat après ou concomitamment à l’envoi de la demande de contrat. Cette date étant nécessairement un premier du mois.</a:t>
            </a:r>
            <a:endParaRPr lang="fr-FR" sz="10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06618" y="1412776"/>
            <a:ext cx="2484189" cy="4824536"/>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19017" y="24606"/>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8197"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37E2FAB-C88C-4086-BC3D-55F775FF5B02}" type="slidenum">
              <a:rPr lang="fr-FR" altLang="fr-FR" sz="1200" smtClean="0">
                <a:solidFill>
                  <a:srgbClr val="979797"/>
                </a:solidFill>
              </a:rPr>
              <a:pPr>
                <a:spcBef>
                  <a:spcPct val="0"/>
                </a:spcBef>
                <a:buFontTx/>
                <a:buNone/>
              </a:pPr>
              <a:t>8</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8201"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Parcours de contractualisation : étape 1</a:t>
            </a:r>
          </a:p>
        </p:txBody>
      </p:sp>
      <p:sp>
        <p:nvSpPr>
          <p:cNvPr id="19" name="ZoneTexte 18"/>
          <p:cNvSpPr txBox="1"/>
          <p:nvPr/>
        </p:nvSpPr>
        <p:spPr>
          <a:xfrm>
            <a:off x="605440" y="2187576"/>
            <a:ext cx="6394450" cy="3477875"/>
          </a:xfrm>
          <a:prstGeom prst="rect">
            <a:avLst/>
          </a:prstGeom>
          <a:noFill/>
        </p:spPr>
        <p:txBody>
          <a:bodyPr>
            <a:spAutoFit/>
          </a:bodyPr>
          <a:lstStyle/>
          <a:p>
            <a:pPr marL="171450" indent="-171450" algn="just" eaLnBrk="1" hangingPunct="1">
              <a:buFont typeface="Wingdings" panose="05000000000000000000" pitchFamily="2" charset="2"/>
              <a:buChar char="Ø"/>
              <a:defRPr/>
            </a:pPr>
            <a:r>
              <a:rPr lang="fr-FR" sz="1300" dirty="0">
                <a:solidFill>
                  <a:srgbClr val="005BBB"/>
                </a:solidFill>
                <a:latin typeface="Arial" charset="0"/>
                <a:cs typeface="Arial" charset="0"/>
              </a:rPr>
              <a:t>Je dépose </a:t>
            </a:r>
            <a:r>
              <a:rPr lang="fr-FR" sz="1300" dirty="0" smtClean="0">
                <a:solidFill>
                  <a:srgbClr val="005BBB"/>
                </a:solidFill>
                <a:latin typeface="Arial" charset="0"/>
                <a:cs typeface="Arial" charset="0"/>
              </a:rPr>
              <a:t>une demande de raccordement auprès du gestionnaire de réseau </a:t>
            </a:r>
          </a:p>
          <a:p>
            <a:pPr algn="just" eaLnBrk="1" hangingPunct="1">
              <a:defRPr/>
            </a:pPr>
            <a:endParaRPr lang="fr-FR" sz="1300" dirty="0">
              <a:solidFill>
                <a:srgbClr val="005BBB"/>
              </a:solidFill>
              <a:latin typeface="Arial" charset="0"/>
              <a:cs typeface="Arial" charset="0"/>
            </a:endParaRPr>
          </a:p>
          <a:p>
            <a:pPr marL="628650" lvl="1" indent="-171450" algn="just" eaLnBrk="1" hangingPunct="1">
              <a:buFont typeface="Wingdings" panose="05000000000000000000" pitchFamily="2" charset="2"/>
              <a:buChar char="§"/>
              <a:defRPr/>
            </a:pPr>
            <a:r>
              <a:rPr lang="fr-FR" sz="1300" b="1" dirty="0">
                <a:solidFill>
                  <a:srgbClr val="005BBB"/>
                </a:solidFill>
                <a:latin typeface="Arial" charset="0"/>
                <a:cs typeface="Arial" charset="0"/>
              </a:rPr>
              <a:t>ENEDIS </a:t>
            </a:r>
            <a:r>
              <a:rPr lang="fr-FR" sz="1300" dirty="0">
                <a:solidFill>
                  <a:srgbClr val="005BBB"/>
                </a:solidFill>
                <a:latin typeface="Arial" charset="0"/>
                <a:cs typeface="Arial" charset="0"/>
              </a:rPr>
              <a:t>ou le </a:t>
            </a:r>
            <a:r>
              <a:rPr lang="fr-FR" sz="1300" b="1" dirty="0">
                <a:solidFill>
                  <a:srgbClr val="005BBB"/>
                </a:solidFill>
                <a:latin typeface="Arial" charset="0"/>
                <a:cs typeface="Arial" charset="0"/>
              </a:rPr>
              <a:t>Gestionnaire de Réseau de Distribution local </a:t>
            </a:r>
            <a:r>
              <a:rPr lang="fr-FR" sz="1300" dirty="0">
                <a:solidFill>
                  <a:srgbClr val="005BBB"/>
                </a:solidFill>
                <a:latin typeface="Arial" charset="0"/>
                <a:cs typeface="Arial" charset="0"/>
              </a:rPr>
              <a:t>pour un projet de raccordement d’une installation au réseau public de distribution (BT ou HTA).  </a:t>
            </a:r>
          </a:p>
          <a:p>
            <a:pPr lvl="1" algn="just" eaLnBrk="1" hangingPunct="1">
              <a:defRPr/>
            </a:pPr>
            <a:endParaRPr lang="fr-FR" sz="1300" dirty="0">
              <a:solidFill>
                <a:srgbClr val="005BBB"/>
              </a:solidFill>
              <a:latin typeface="Arial" charset="0"/>
              <a:cs typeface="Arial" charset="0"/>
            </a:endParaRPr>
          </a:p>
          <a:p>
            <a:pPr marL="628650" lvl="1" indent="-171450" algn="just" eaLnBrk="1" hangingPunct="1">
              <a:buFont typeface="Wingdings" panose="05000000000000000000" pitchFamily="2" charset="2"/>
              <a:buChar char="§"/>
              <a:defRPr/>
            </a:pPr>
            <a:r>
              <a:rPr lang="fr-FR" sz="1300" b="1" dirty="0">
                <a:solidFill>
                  <a:srgbClr val="005BBB"/>
                </a:solidFill>
                <a:latin typeface="Arial" charset="0"/>
                <a:cs typeface="Arial" charset="0"/>
              </a:rPr>
              <a:t>RTE</a:t>
            </a:r>
            <a:r>
              <a:rPr lang="fr-FR" sz="1300" dirty="0">
                <a:solidFill>
                  <a:srgbClr val="005BBB"/>
                </a:solidFill>
                <a:latin typeface="Arial" charset="0"/>
                <a:cs typeface="Arial" charset="0"/>
              </a:rPr>
              <a:t> pour un projet de raccordement d’une installation au réseau de transport (HTB</a:t>
            </a:r>
            <a:r>
              <a:rPr lang="fr-FR" sz="1300" dirty="0" smtClean="0">
                <a:solidFill>
                  <a:srgbClr val="005BBB"/>
                </a:solidFill>
                <a:latin typeface="Arial" charset="0"/>
                <a:cs typeface="Arial" charset="0"/>
              </a:rPr>
              <a:t>)</a:t>
            </a:r>
            <a:r>
              <a:rPr lang="fr-FR" sz="1300" dirty="0" smtClean="0">
                <a:solidFill>
                  <a:srgbClr val="787878"/>
                </a:solidFill>
                <a:latin typeface="Arial" charset="0"/>
                <a:cs typeface="Arial" charset="0"/>
              </a:rPr>
              <a:t>.</a:t>
            </a:r>
          </a:p>
          <a:p>
            <a:pPr lvl="1" algn="just" eaLnBrk="1" hangingPunct="1">
              <a:defRPr/>
            </a:pPr>
            <a:r>
              <a:rPr lang="fr-FR" sz="1300" dirty="0">
                <a:solidFill>
                  <a:srgbClr val="787878"/>
                </a:solidFill>
                <a:latin typeface="Arial" charset="0"/>
                <a:cs typeface="Arial" charset="0"/>
              </a:rPr>
              <a:t>	</a:t>
            </a:r>
            <a:r>
              <a:rPr lang="fr-FR" sz="1300" dirty="0" smtClean="0">
                <a:solidFill>
                  <a:srgbClr val="787878"/>
                </a:solidFill>
                <a:latin typeface="Arial" charset="0"/>
                <a:cs typeface="Arial" charset="0"/>
              </a:rPr>
              <a:t>				</a:t>
            </a:r>
          </a:p>
          <a:p>
            <a:pPr algn="just" eaLnBrk="1" hangingPunct="1">
              <a:defRPr/>
            </a:pPr>
            <a:r>
              <a:rPr lang="fr-FR" sz="1300" dirty="0" smtClean="0">
                <a:solidFill>
                  <a:srgbClr val="005BBB"/>
                </a:solidFill>
                <a:latin typeface="Arial" charset="0"/>
                <a:cs typeface="Arial" charset="0"/>
              </a:rPr>
              <a:t>Le gestionnaire de réseau accuse réception de ma demande complète de raccordement et me communique le numéro de mon futur </a:t>
            </a:r>
            <a:r>
              <a:rPr lang="fr-FR" sz="1300" b="1" dirty="0" smtClean="0">
                <a:solidFill>
                  <a:srgbClr val="005BBB"/>
                </a:solidFill>
                <a:latin typeface="Arial" charset="0"/>
                <a:cs typeface="Arial" charset="0"/>
              </a:rPr>
              <a:t>C</a:t>
            </a:r>
            <a:r>
              <a:rPr lang="fr-FR" sz="1300" dirty="0" smtClean="0">
                <a:solidFill>
                  <a:srgbClr val="005BBB"/>
                </a:solidFill>
                <a:latin typeface="Arial" charset="0"/>
                <a:cs typeface="Arial" charset="0"/>
              </a:rPr>
              <a:t>ontrat d’</a:t>
            </a:r>
            <a:r>
              <a:rPr lang="fr-FR" sz="1300" b="1" dirty="0" smtClean="0">
                <a:solidFill>
                  <a:srgbClr val="005BBB"/>
                </a:solidFill>
                <a:latin typeface="Arial" charset="0"/>
                <a:cs typeface="Arial" charset="0"/>
              </a:rPr>
              <a:t>A</a:t>
            </a:r>
            <a:r>
              <a:rPr lang="fr-FR" sz="1300" dirty="0" smtClean="0">
                <a:solidFill>
                  <a:srgbClr val="005BBB"/>
                </a:solidFill>
                <a:latin typeface="Arial" charset="0"/>
                <a:cs typeface="Arial" charset="0"/>
              </a:rPr>
              <a:t>ccès au </a:t>
            </a:r>
            <a:r>
              <a:rPr lang="fr-FR" sz="1300" b="1" dirty="0" smtClean="0">
                <a:solidFill>
                  <a:srgbClr val="005BBB"/>
                </a:solidFill>
                <a:latin typeface="Arial" charset="0"/>
                <a:cs typeface="Arial" charset="0"/>
              </a:rPr>
              <a:t>R</a:t>
            </a:r>
            <a:r>
              <a:rPr lang="fr-FR" sz="1300" dirty="0" smtClean="0">
                <a:solidFill>
                  <a:srgbClr val="005BBB"/>
                </a:solidFill>
                <a:latin typeface="Arial" charset="0"/>
                <a:cs typeface="Arial" charset="0"/>
              </a:rPr>
              <a:t>éseau, de </a:t>
            </a:r>
            <a:r>
              <a:rPr lang="fr-FR" sz="1300" b="1" dirty="0" smtClean="0">
                <a:solidFill>
                  <a:schemeClr val="accent4">
                    <a:lumMod val="75000"/>
                  </a:schemeClr>
                </a:solidFill>
                <a:latin typeface="Arial" charset="0"/>
                <a:cs typeface="Arial" charset="0"/>
              </a:rPr>
              <a:t>D</a:t>
            </a:r>
            <a:r>
              <a:rPr lang="fr-FR" sz="1300" dirty="0" smtClean="0">
                <a:solidFill>
                  <a:srgbClr val="005BBB"/>
                </a:solidFill>
                <a:latin typeface="Arial" charset="0"/>
                <a:cs typeface="Arial" charset="0"/>
              </a:rPr>
              <a:t>istribution (</a:t>
            </a:r>
            <a:r>
              <a:rPr lang="fr-FR" sz="1300" b="1" dirty="0" smtClean="0">
                <a:solidFill>
                  <a:schemeClr val="accent1"/>
                </a:solidFill>
                <a:latin typeface="Arial" charset="0"/>
                <a:cs typeface="Arial" charset="0"/>
              </a:rPr>
              <a:t>CAR</a:t>
            </a:r>
            <a:r>
              <a:rPr lang="fr-FR" sz="1300" b="1" dirty="0" smtClean="0">
                <a:solidFill>
                  <a:schemeClr val="accent4">
                    <a:lumMod val="75000"/>
                  </a:schemeClr>
                </a:solidFill>
                <a:latin typeface="Arial" charset="0"/>
                <a:cs typeface="Arial" charset="0"/>
              </a:rPr>
              <a:t>D</a:t>
            </a:r>
            <a:r>
              <a:rPr lang="fr-FR" sz="1300" dirty="0" smtClean="0">
                <a:solidFill>
                  <a:schemeClr val="accent4">
                    <a:lumMod val="75000"/>
                  </a:schemeClr>
                </a:solidFill>
                <a:latin typeface="Arial" charset="0"/>
                <a:cs typeface="Arial" charset="0"/>
              </a:rPr>
              <a:t>-I</a:t>
            </a:r>
            <a:r>
              <a:rPr lang="fr-FR" sz="1300" dirty="0" smtClean="0">
                <a:solidFill>
                  <a:srgbClr val="005BBB"/>
                </a:solidFill>
                <a:latin typeface="Arial" charset="0"/>
                <a:cs typeface="Arial" charset="0"/>
              </a:rPr>
              <a:t>) ou de </a:t>
            </a:r>
            <a:r>
              <a:rPr lang="fr-FR" sz="1300" b="1" dirty="0" smtClean="0">
                <a:solidFill>
                  <a:schemeClr val="accent4">
                    <a:lumMod val="75000"/>
                  </a:schemeClr>
                </a:solidFill>
                <a:latin typeface="Arial" charset="0"/>
                <a:cs typeface="Arial" charset="0"/>
              </a:rPr>
              <a:t>T</a:t>
            </a:r>
            <a:r>
              <a:rPr lang="fr-FR" sz="1300" dirty="0" smtClean="0">
                <a:solidFill>
                  <a:srgbClr val="005BBB"/>
                </a:solidFill>
                <a:latin typeface="Arial" charset="0"/>
                <a:cs typeface="Arial" charset="0"/>
              </a:rPr>
              <a:t>ransport (</a:t>
            </a:r>
            <a:r>
              <a:rPr lang="fr-FR" sz="1300" b="1" dirty="0" smtClean="0">
                <a:solidFill>
                  <a:schemeClr val="accent1"/>
                </a:solidFill>
                <a:latin typeface="Arial" charset="0"/>
                <a:cs typeface="Arial" charset="0"/>
              </a:rPr>
              <a:t>CAR</a:t>
            </a:r>
            <a:r>
              <a:rPr lang="fr-FR" sz="1300" b="1" dirty="0" smtClean="0">
                <a:solidFill>
                  <a:schemeClr val="accent4">
                    <a:lumMod val="75000"/>
                  </a:schemeClr>
                </a:solidFill>
                <a:latin typeface="Arial" charset="0"/>
                <a:cs typeface="Arial" charset="0"/>
              </a:rPr>
              <a:t>T</a:t>
            </a:r>
            <a:r>
              <a:rPr lang="fr-FR" sz="1300" dirty="0" smtClean="0">
                <a:solidFill>
                  <a:srgbClr val="005BBB"/>
                </a:solidFill>
                <a:latin typeface="Arial" charset="0"/>
                <a:cs typeface="Arial" charset="0"/>
              </a:rPr>
              <a:t>-I).</a:t>
            </a:r>
          </a:p>
          <a:p>
            <a:pPr algn="just" eaLnBrk="1" hangingPunct="1">
              <a:defRPr/>
            </a:pPr>
            <a:r>
              <a:rPr lang="fr-FR" sz="1300" dirty="0">
                <a:solidFill>
                  <a:srgbClr val="005BBB"/>
                </a:solidFill>
                <a:latin typeface="Arial" charset="0"/>
                <a:cs typeface="Arial" charset="0"/>
              </a:rPr>
              <a:t>	</a:t>
            </a:r>
            <a:endParaRPr lang="fr-FR" sz="1300" dirty="0" smtClean="0">
              <a:solidFill>
                <a:srgbClr val="005BBB"/>
              </a:solidFill>
              <a:latin typeface="Arial" charset="0"/>
              <a:cs typeface="Arial" charset="0"/>
            </a:endParaRPr>
          </a:p>
          <a:p>
            <a:pPr marL="223838" indent="-223838" algn="just" eaLnBrk="1" hangingPunct="1">
              <a:buSzPct val="115000"/>
              <a:buFontTx/>
              <a:buChar char="-"/>
              <a:tabLst>
                <a:tab pos="355600" algn="l"/>
              </a:tabLst>
              <a:defRPr/>
            </a:pPr>
            <a:endParaRPr lang="fr-FR" sz="1300" dirty="0">
              <a:solidFill>
                <a:srgbClr val="787878"/>
              </a:solidFill>
              <a:latin typeface="Arial" charset="0"/>
              <a:cs typeface="Arial" charset="0"/>
            </a:endParaRPr>
          </a:p>
          <a:p>
            <a:pPr marL="285750" lvl="1" indent="-285750" algn="just" eaLnBrk="1" hangingPunct="1">
              <a:buSzPct val="115000"/>
              <a:buFont typeface="Wingdings" panose="05000000000000000000" pitchFamily="2" charset="2"/>
              <a:buChar char="Ø"/>
              <a:tabLst>
                <a:tab pos="355600" algn="l"/>
              </a:tabLst>
              <a:defRPr/>
            </a:pPr>
            <a:r>
              <a:rPr lang="fr-FR" sz="1300" dirty="0" smtClean="0">
                <a:solidFill>
                  <a:srgbClr val="005BBB"/>
                </a:solidFill>
                <a:latin typeface="Arial" charset="0"/>
                <a:cs typeface="Arial" charset="0"/>
              </a:rPr>
              <a:t>Je </a:t>
            </a:r>
            <a:r>
              <a:rPr lang="fr-FR" sz="1300" dirty="0">
                <a:solidFill>
                  <a:srgbClr val="005BBB"/>
                </a:solidFill>
                <a:latin typeface="Arial" charset="0"/>
                <a:cs typeface="Arial" charset="0"/>
              </a:rPr>
              <a:t>poursuis la procédure de raccordement de mon installation avec le gestionnaire de réseau</a:t>
            </a:r>
            <a:r>
              <a:rPr lang="fr-FR" sz="1300" dirty="0" smtClean="0">
                <a:solidFill>
                  <a:srgbClr val="005BBB"/>
                </a:solidFill>
                <a:latin typeface="Arial" charset="0"/>
                <a:cs typeface="Arial" charset="0"/>
              </a:rPr>
              <a:t>.</a:t>
            </a:r>
          </a:p>
          <a:p>
            <a:pPr marL="0" lvl="1" algn="just" eaLnBrk="1" hangingPunct="1">
              <a:buSzPct val="115000"/>
              <a:tabLst>
                <a:tab pos="355600" algn="l"/>
              </a:tabLst>
              <a:defRPr/>
            </a:pPr>
            <a:endParaRPr lang="fr-FR" sz="1200" dirty="0" smtClean="0">
              <a:solidFill>
                <a:srgbClr val="005BBB"/>
              </a:solidFill>
              <a:latin typeface="Arial" charset="0"/>
              <a:cs typeface="Arial" charset="0"/>
            </a:endParaRPr>
          </a:p>
        </p:txBody>
      </p:sp>
      <p:sp>
        <p:nvSpPr>
          <p:cNvPr id="21" name="ZoneTexte 20"/>
          <p:cNvSpPr txBox="1"/>
          <p:nvPr/>
        </p:nvSpPr>
        <p:spPr>
          <a:xfrm>
            <a:off x="805656" y="1568450"/>
            <a:ext cx="309721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Demande de raccordement</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8205" name="ZoneTexte 34"/>
          <p:cNvSpPr txBox="1">
            <a:spLocks noChangeArrowheads="1"/>
          </p:cNvSpPr>
          <p:nvPr/>
        </p:nvSpPr>
        <p:spPr bwMode="auto">
          <a:xfrm>
            <a:off x="415925" y="1557338"/>
            <a:ext cx="360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a:solidFill>
                  <a:schemeClr val="bg1"/>
                </a:solidFill>
                <a:latin typeface="Arial" panose="020B0604020202020204" pitchFamily="34" charset="0"/>
              </a:rPr>
              <a:t>1</a:t>
            </a:r>
          </a:p>
        </p:txBody>
      </p:sp>
      <p:sp>
        <p:nvSpPr>
          <p:cNvPr id="26" name="Rectangle 25"/>
          <p:cNvSpPr/>
          <p:nvPr/>
        </p:nvSpPr>
        <p:spPr bwMode="auto">
          <a:xfrm>
            <a:off x="7300562" y="2046351"/>
            <a:ext cx="2376264" cy="1263974"/>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defTabSz="627063" eaLnBrk="1" hangingPunct="1">
              <a:spcBef>
                <a:spcPts val="600"/>
              </a:spcBef>
              <a:spcAft>
                <a:spcPts val="0"/>
              </a:spcAft>
              <a:tabLst>
                <a:tab pos="0" algn="l"/>
                <a:tab pos="361950" algn="l"/>
                <a:tab pos="804863" algn="l"/>
                <a:tab pos="1255713" algn="l"/>
              </a:tabLst>
              <a:defRPr/>
            </a:pPr>
            <a:r>
              <a:rPr lang="fr-FR" sz="1100" b="1" u="sng" dirty="0" smtClean="0">
                <a:solidFill>
                  <a:srgbClr val="FFFFFF"/>
                </a:solidFill>
                <a:ea typeface="ＭＳ Ｐゴシック" charset="-128"/>
              </a:rPr>
              <a:t>ENEDIS</a:t>
            </a:r>
            <a:r>
              <a:rPr lang="fr-FR" sz="1100" dirty="0" smtClean="0">
                <a:solidFill>
                  <a:srgbClr val="FFFFFF"/>
                </a:solidFill>
                <a:ea typeface="ＭＳ Ｐゴシック" charset="-128"/>
              </a:rPr>
              <a:t> :</a:t>
            </a:r>
          </a:p>
          <a:p>
            <a:pPr defTabSz="627063" eaLnBrk="1" hangingPunct="1">
              <a:spcBef>
                <a:spcPts val="600"/>
              </a:spcBef>
              <a:spcAft>
                <a:spcPts val="0"/>
              </a:spcAft>
              <a:tabLst>
                <a:tab pos="0" algn="l"/>
                <a:tab pos="361950" algn="l"/>
                <a:tab pos="804863" algn="l"/>
                <a:tab pos="1255713" algn="l"/>
              </a:tabLst>
              <a:defRPr/>
            </a:pPr>
            <a:r>
              <a:rPr lang="fr-FR" sz="1100" dirty="0" smtClean="0"/>
              <a:t>Gestionnaire </a:t>
            </a:r>
            <a:r>
              <a:rPr lang="fr-FR" sz="1100" dirty="0"/>
              <a:t>du réseau public de distribution sur 95% du territoire métropolitain</a:t>
            </a:r>
            <a:endParaRPr lang="fr-FR" sz="1100" dirty="0">
              <a:solidFill>
                <a:srgbClr val="FFFFFF"/>
              </a:solidFill>
              <a:ea typeface="ＭＳ Ｐゴシック" charset="-128"/>
            </a:endParaRPr>
          </a:p>
          <a:p>
            <a:pPr defTabSz="627063" eaLnBrk="1" hangingPunct="1">
              <a:spcBef>
                <a:spcPts val="600"/>
              </a:spcBef>
              <a:spcAft>
                <a:spcPts val="0"/>
              </a:spcAft>
              <a:tabLst>
                <a:tab pos="0" algn="l"/>
                <a:tab pos="361950" algn="l"/>
                <a:tab pos="804863" algn="l"/>
                <a:tab pos="1255713" algn="l"/>
              </a:tabLst>
              <a:defRPr/>
            </a:pPr>
            <a:r>
              <a:rPr lang="fr-FR" sz="1100" b="1" u="sng" dirty="0">
                <a:solidFill>
                  <a:srgbClr val="FFFFFF"/>
                </a:solidFill>
                <a:ea typeface="ＭＳ Ｐゴシック" charset="-128"/>
              </a:rPr>
              <a:t>RTE</a:t>
            </a:r>
            <a:r>
              <a:rPr lang="fr-FR" sz="1100" dirty="0">
                <a:solidFill>
                  <a:srgbClr val="FFFFFF"/>
                </a:solidFill>
                <a:ea typeface="ＭＳ Ｐゴシック" charset="-128"/>
              </a:rPr>
              <a:t> : </a:t>
            </a:r>
            <a:endParaRPr lang="fr-FR" sz="1100" dirty="0" smtClean="0">
              <a:solidFill>
                <a:srgbClr val="FFFFFF"/>
              </a:solidFill>
              <a:ea typeface="ＭＳ Ｐゴシック" charset="-128"/>
            </a:endParaRPr>
          </a:p>
          <a:p>
            <a:pPr defTabSz="627063" eaLnBrk="1" hangingPunct="1">
              <a:spcBef>
                <a:spcPts val="600"/>
              </a:spcBef>
              <a:spcAft>
                <a:spcPts val="0"/>
              </a:spcAft>
              <a:tabLst>
                <a:tab pos="0" algn="l"/>
                <a:tab pos="361950" algn="l"/>
                <a:tab pos="804863" algn="l"/>
                <a:tab pos="1255713" algn="l"/>
              </a:tabLst>
              <a:defRPr/>
            </a:pPr>
            <a:r>
              <a:rPr lang="fr-FR" sz="1100" dirty="0" smtClean="0"/>
              <a:t>Réseau </a:t>
            </a:r>
            <a:r>
              <a:rPr lang="fr-FR" sz="1100" dirty="0"/>
              <a:t>de Transport </a:t>
            </a:r>
            <a:r>
              <a:rPr lang="fr-FR" sz="1100" dirty="0" smtClean="0"/>
              <a:t>d‘Électricité</a:t>
            </a:r>
            <a:endParaRPr lang="fr-FR" sz="1100" dirty="0"/>
          </a:p>
        </p:txBody>
      </p:sp>
      <p:sp>
        <p:nvSpPr>
          <p:cNvPr id="20" name="Rectangle 19"/>
          <p:cNvSpPr/>
          <p:nvPr/>
        </p:nvSpPr>
        <p:spPr bwMode="auto">
          <a:xfrm>
            <a:off x="7300562" y="3910603"/>
            <a:ext cx="2359014" cy="676108"/>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defTabSz="627063" eaLnBrk="1" hangingPunct="1">
              <a:spcBef>
                <a:spcPts val="600"/>
              </a:spcBef>
              <a:spcAft>
                <a:spcPts val="600"/>
              </a:spcAft>
              <a:tabLst>
                <a:tab pos="0" algn="l"/>
                <a:tab pos="361950" algn="l"/>
                <a:tab pos="804863" algn="l"/>
                <a:tab pos="1255713" algn="l"/>
              </a:tabLst>
              <a:defRPr/>
            </a:pPr>
            <a:r>
              <a:rPr lang="fr-FR" sz="1100" dirty="0">
                <a:solidFill>
                  <a:schemeClr val="bg1"/>
                </a:solidFill>
                <a:ea typeface="ＭＳ Ｐゴシック" charset="-128"/>
              </a:rPr>
              <a:t>Je trouve mon GRD local à l’aide du lien suivant : </a:t>
            </a:r>
            <a:r>
              <a:rPr lang="fr-FR" sz="1100" dirty="0" smtClean="0">
                <a:solidFill>
                  <a:schemeClr val="bg1"/>
                </a:solidFill>
                <a:ea typeface="ＭＳ Ｐゴシック" charset="-128"/>
              </a:rPr>
              <a:t>  </a:t>
            </a:r>
            <a:r>
              <a:rPr lang="fr-FR" sz="1100" u="sng" dirty="0" smtClean="0">
                <a:solidFill>
                  <a:schemeClr val="bg1"/>
                </a:solidFill>
                <a:latin typeface="Arial" charset="0"/>
                <a:cs typeface="Arial" charset="0"/>
              </a:rPr>
              <a:t>http</a:t>
            </a:r>
            <a:r>
              <a:rPr lang="fr-FR" sz="1100" u="sng" dirty="0">
                <a:solidFill>
                  <a:schemeClr val="bg1"/>
                </a:solidFill>
                <a:latin typeface="Arial" charset="0"/>
                <a:cs typeface="Arial" charset="0"/>
              </a:rPr>
              <a:t>://listegrd.adeef.fr</a:t>
            </a:r>
          </a:p>
        </p:txBody>
      </p:sp>
      <p:pic>
        <p:nvPicPr>
          <p:cNvPr id="8218" name="Image 11" descr="picto info blanc.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3738" y="3404356"/>
            <a:ext cx="5699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9" name="Image 11" descr="picto info blanc.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7700" y="1518719"/>
            <a:ext cx="5699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359765" y="1627746"/>
            <a:ext cx="2232248" cy="4728604"/>
          </a:xfrm>
          <a:prstGeom prst="rect">
            <a:avLst/>
          </a:prstGeom>
          <a:solidFill>
            <a:schemeClr val="accent2"/>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 name="Rectangle 12"/>
          <p:cNvSpPr/>
          <p:nvPr/>
        </p:nvSpPr>
        <p:spPr>
          <a:xfrm>
            <a:off x="0" y="161925"/>
            <a:ext cx="9906000" cy="11239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5" name="Rectangle 4"/>
          <p:cNvSpPr/>
          <p:nvPr/>
        </p:nvSpPr>
        <p:spPr>
          <a:xfrm>
            <a:off x="0" y="0"/>
            <a:ext cx="9906000" cy="95408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pic>
        <p:nvPicPr>
          <p:cNvPr id="9221" name="Image 5" descr="EDF_Logo_4C_v_F.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025" y="5921375"/>
            <a:ext cx="1079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Espace réservé du numéro de diapositive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20601D7-AC9F-4838-9994-6084ADADD58D}" type="slidenum">
              <a:rPr lang="fr-FR" altLang="fr-FR" sz="1200" smtClean="0">
                <a:solidFill>
                  <a:srgbClr val="979797"/>
                </a:solidFill>
              </a:rPr>
              <a:pPr>
                <a:spcBef>
                  <a:spcPct val="0"/>
                </a:spcBef>
                <a:buFontTx/>
                <a:buNone/>
              </a:pPr>
              <a:t>9</a:t>
            </a:fld>
            <a:endParaRPr lang="fr-FR" altLang="fr-FR" sz="1200" smtClean="0">
              <a:solidFill>
                <a:srgbClr val="979797"/>
              </a:solidFill>
            </a:endParaRPr>
          </a:p>
        </p:txBody>
      </p:sp>
      <p:sp>
        <p:nvSpPr>
          <p:cNvPr id="10" name="Espace réservé du pied de page 9"/>
          <p:cNvSpPr>
            <a:spLocks noGrp="1"/>
          </p:cNvSpPr>
          <p:nvPr>
            <p:ph type="ftr" sz="quarter" idx="11"/>
          </p:nvPr>
        </p:nvSpPr>
        <p:spPr/>
        <p:txBody>
          <a:bodyPr/>
          <a:lstStyle/>
          <a:p>
            <a:pPr>
              <a:defRPr/>
            </a:pPr>
            <a:r>
              <a:rPr lang="fr-FR" dirty="0" smtClean="0"/>
              <a:t>DST – CSP AOA &amp; Services</a:t>
            </a:r>
            <a:endParaRPr lang="fr-FR" dirty="0"/>
          </a:p>
        </p:txBody>
      </p:sp>
      <p:sp>
        <p:nvSpPr>
          <p:cNvPr id="9225" name="ZoneTexte 10"/>
          <p:cNvSpPr txBox="1">
            <a:spLocks noChangeArrowheads="1"/>
          </p:cNvSpPr>
          <p:nvPr/>
        </p:nvSpPr>
        <p:spPr bwMode="auto">
          <a:xfrm>
            <a:off x="273050" y="188913"/>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fr-FR" altLang="fr-FR" sz="2800">
                <a:solidFill>
                  <a:schemeClr val="bg1"/>
                </a:solidFill>
                <a:latin typeface="Frutiger Roman" pitchFamily="34" charset="0"/>
              </a:rPr>
              <a:t>Parcours de contractualisation : étape 2</a:t>
            </a:r>
          </a:p>
        </p:txBody>
      </p:sp>
      <p:sp>
        <p:nvSpPr>
          <p:cNvPr id="9226" name="ZoneTexte 18"/>
          <p:cNvSpPr txBox="1">
            <a:spLocks noChangeArrowheads="1"/>
          </p:cNvSpPr>
          <p:nvPr/>
        </p:nvSpPr>
        <p:spPr bwMode="auto">
          <a:xfrm>
            <a:off x="760846" y="2064773"/>
            <a:ext cx="6396368"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SzPct val="115000"/>
              <a:buFontTx/>
              <a:buNone/>
            </a:pPr>
            <a:r>
              <a:rPr lang="fr-FR" altLang="fr-FR" sz="1300" b="1" dirty="0">
                <a:solidFill>
                  <a:srgbClr val="005BBB"/>
                </a:solidFill>
                <a:latin typeface="Arial" panose="020B0604020202020204" pitchFamily="34" charset="0"/>
              </a:rPr>
              <a:t>Au plus près de l’achèvement de mon installation</a:t>
            </a:r>
            <a:r>
              <a:rPr lang="fr-FR" altLang="fr-FR" sz="1300" dirty="0">
                <a:solidFill>
                  <a:srgbClr val="005BBB"/>
                </a:solidFill>
                <a:latin typeface="Arial" panose="020B0604020202020204" pitchFamily="34" charset="0"/>
              </a:rPr>
              <a:t>, j’envoie ma demande de contrat à </a:t>
            </a:r>
            <a:r>
              <a:rPr lang="fr-FR" altLang="fr-FR" sz="1300" dirty="0" smtClean="0">
                <a:solidFill>
                  <a:srgbClr val="005BBB"/>
                </a:solidFill>
                <a:latin typeface="Arial" panose="020B0604020202020204" pitchFamily="34" charset="0"/>
              </a:rPr>
              <a:t>EDF OA.</a:t>
            </a:r>
            <a:endParaRPr lang="fr-FR" altLang="fr-FR" sz="1300" dirty="0">
              <a:solidFill>
                <a:srgbClr val="005BBB"/>
              </a:solidFill>
              <a:latin typeface="Arial" panose="020B0604020202020204" pitchFamily="34" charset="0"/>
            </a:endParaRPr>
          </a:p>
          <a:p>
            <a:pPr marL="342900" indent="-342900" algn="just" eaLnBrk="1" hangingPunct="1">
              <a:spcBef>
                <a:spcPts val="600"/>
              </a:spcBef>
              <a:spcAft>
                <a:spcPts val="600"/>
              </a:spcAft>
              <a:buFont typeface="+mj-lt"/>
              <a:buAutoNum type="arabicPeriod"/>
            </a:pPr>
            <a:r>
              <a:rPr lang="fr-FR" altLang="fr-FR" sz="1300" dirty="0">
                <a:solidFill>
                  <a:srgbClr val="005BBB"/>
                </a:solidFill>
                <a:latin typeface="Arial" panose="020B0604020202020204" pitchFamily="34" charset="0"/>
              </a:rPr>
              <a:t>Je complète </a:t>
            </a:r>
            <a:r>
              <a:rPr lang="fr-FR" altLang="fr-FR" sz="1300" dirty="0" smtClean="0">
                <a:solidFill>
                  <a:srgbClr val="005BBB"/>
                </a:solidFill>
                <a:latin typeface="Arial" panose="020B0604020202020204" pitchFamily="34" charset="0"/>
              </a:rPr>
              <a:t>le formulaire « Demande </a:t>
            </a:r>
            <a:r>
              <a:rPr lang="fr-FR" altLang="fr-FR" sz="1300" dirty="0">
                <a:solidFill>
                  <a:srgbClr val="005BBB"/>
                </a:solidFill>
                <a:latin typeface="Arial" panose="020B0604020202020204" pitchFamily="34" charset="0"/>
              </a:rPr>
              <a:t>de </a:t>
            </a:r>
            <a:r>
              <a:rPr lang="fr-FR" altLang="fr-FR" sz="1300" dirty="0" smtClean="0">
                <a:solidFill>
                  <a:srgbClr val="005BBB"/>
                </a:solidFill>
                <a:latin typeface="Arial" panose="020B0604020202020204" pitchFamily="34" charset="0"/>
              </a:rPr>
              <a:t>contrat de complément de rémunération de l’ énergie produite par une installation biomasse » </a:t>
            </a:r>
            <a:endParaRPr lang="fr-FR" altLang="fr-FR" sz="600" dirty="0">
              <a:solidFill>
                <a:srgbClr val="005BBB"/>
              </a:solidFill>
              <a:latin typeface="Arial" panose="020B0604020202020204" pitchFamily="34" charset="0"/>
            </a:endParaRPr>
          </a:p>
          <a:p>
            <a:pPr marL="342900" indent="-342900" algn="just" eaLnBrk="1" hangingPunct="1">
              <a:spcBef>
                <a:spcPct val="0"/>
              </a:spcBef>
              <a:buFont typeface="+mj-lt"/>
              <a:buAutoNum type="arabicPeriod"/>
            </a:pPr>
            <a:r>
              <a:rPr lang="fr-FR" altLang="fr-FR" sz="1300" dirty="0">
                <a:solidFill>
                  <a:srgbClr val="005BBB"/>
                </a:solidFill>
                <a:latin typeface="Arial" panose="020B0604020202020204" pitchFamily="34" charset="0"/>
              </a:rPr>
              <a:t>Je joins les pièces suivantes : </a:t>
            </a:r>
          </a:p>
          <a:p>
            <a:pPr marL="1028700" lvl="1" algn="just" eaLnBrk="1" hangingPunct="1">
              <a:spcBef>
                <a:spcPct val="0"/>
              </a:spcBef>
              <a:buFont typeface="Wingdings" panose="05000000000000000000" pitchFamily="2" charset="2"/>
              <a:buChar char="ü"/>
            </a:pPr>
            <a:r>
              <a:rPr lang="fr-FR" altLang="fr-FR" sz="1300" dirty="0" smtClean="0">
                <a:solidFill>
                  <a:schemeClr val="accent1"/>
                </a:solidFill>
                <a:latin typeface="Arial" panose="020B0604020202020204" pitchFamily="34" charset="0"/>
              </a:rPr>
              <a:t>La lettre de notification de lauréat de l’appel d’offres,</a:t>
            </a:r>
          </a:p>
          <a:p>
            <a:pPr marL="1028700" lvl="1" algn="just" eaLnBrk="1" hangingPunct="1">
              <a:spcBef>
                <a:spcPct val="0"/>
              </a:spcBef>
              <a:buFont typeface="Wingdings" panose="05000000000000000000" pitchFamily="2" charset="2"/>
              <a:buChar char="ü"/>
            </a:pPr>
            <a:r>
              <a:rPr lang="fr-FR" altLang="fr-FR" sz="1300" dirty="0" smtClean="0">
                <a:solidFill>
                  <a:schemeClr val="accent1"/>
                </a:solidFill>
                <a:latin typeface="Arial" panose="020B0604020202020204" pitchFamily="34" charset="0"/>
              </a:rPr>
              <a:t>Le formulaire de candidature à l’appel d’offres renseigné et signé,</a:t>
            </a:r>
          </a:p>
          <a:p>
            <a:pPr marL="1028700" lvl="1" algn="just" eaLnBrk="1" hangingPunct="1">
              <a:spcBef>
                <a:spcPct val="0"/>
              </a:spcBef>
              <a:buFont typeface="Wingdings" panose="05000000000000000000" pitchFamily="2" charset="2"/>
              <a:buChar char="ü"/>
            </a:pPr>
            <a:r>
              <a:rPr lang="fr-FR" altLang="fr-FR" sz="1300" dirty="0" smtClean="0">
                <a:solidFill>
                  <a:schemeClr val="accent1"/>
                </a:solidFill>
                <a:latin typeface="Arial" panose="020B0604020202020204" pitchFamily="34" charset="0"/>
              </a:rPr>
              <a:t>La copie de l’extrait du </a:t>
            </a:r>
            <a:r>
              <a:rPr lang="fr-FR" altLang="fr-FR" sz="1300" dirty="0">
                <a:solidFill>
                  <a:schemeClr val="accent1"/>
                </a:solidFill>
                <a:latin typeface="Arial" panose="020B0604020202020204" pitchFamily="34" charset="0"/>
              </a:rPr>
              <a:t>contrat d’accès au réseau concernant les dispositifs de </a:t>
            </a:r>
            <a:r>
              <a:rPr lang="fr-FR" altLang="fr-FR" sz="1300" dirty="0" smtClean="0">
                <a:solidFill>
                  <a:schemeClr val="accent1"/>
                </a:solidFill>
                <a:latin typeface="Arial" panose="020B0604020202020204" pitchFamily="34" charset="0"/>
              </a:rPr>
              <a:t>comptage,</a:t>
            </a:r>
          </a:p>
          <a:p>
            <a:pPr marL="1028700" lvl="1" algn="just" eaLnBrk="1" hangingPunct="1">
              <a:spcBef>
                <a:spcPct val="0"/>
              </a:spcBef>
              <a:buFont typeface="Wingdings" panose="05000000000000000000" pitchFamily="2" charset="2"/>
              <a:buChar char="ü"/>
            </a:pPr>
            <a:r>
              <a:rPr lang="fr-FR" altLang="fr-FR" sz="1300" dirty="0" smtClean="0">
                <a:solidFill>
                  <a:srgbClr val="005BBB"/>
                </a:solidFill>
                <a:latin typeface="Arial" panose="020B0604020202020204" pitchFamily="34" charset="0"/>
              </a:rPr>
              <a:t>Un Relevé </a:t>
            </a:r>
            <a:r>
              <a:rPr lang="fr-FR" altLang="fr-FR" sz="1300" dirty="0">
                <a:solidFill>
                  <a:srgbClr val="005BBB"/>
                </a:solidFill>
                <a:latin typeface="Arial" panose="020B0604020202020204" pitchFamily="34" charset="0"/>
              </a:rPr>
              <a:t>d’Identité Bancaire au nom du titulaire du contrat (daté, signé avec </a:t>
            </a:r>
            <a:r>
              <a:rPr lang="fr-FR" altLang="fr-FR" sz="1300" dirty="0" smtClean="0">
                <a:solidFill>
                  <a:srgbClr val="005BBB"/>
                </a:solidFill>
                <a:latin typeface="Arial" panose="020B0604020202020204" pitchFamily="34" charset="0"/>
              </a:rPr>
              <a:t>le cachet </a:t>
            </a:r>
            <a:r>
              <a:rPr lang="fr-FR" altLang="fr-FR" sz="1300" dirty="0">
                <a:solidFill>
                  <a:srgbClr val="005BBB"/>
                </a:solidFill>
                <a:latin typeface="Arial" panose="020B0604020202020204" pitchFamily="34" charset="0"/>
              </a:rPr>
              <a:t>de la société</a:t>
            </a:r>
            <a:r>
              <a:rPr lang="fr-FR" altLang="fr-FR" sz="1300" dirty="0" smtClean="0">
                <a:solidFill>
                  <a:srgbClr val="005BBB"/>
                </a:solidFill>
                <a:latin typeface="Arial" panose="020B0604020202020204" pitchFamily="34" charset="0"/>
              </a:rPr>
              <a:t>),</a:t>
            </a:r>
            <a:r>
              <a:rPr lang="fr-FR" altLang="fr-FR" sz="1300" dirty="0">
                <a:solidFill>
                  <a:srgbClr val="005BBB"/>
                </a:solidFill>
                <a:latin typeface="Arial" panose="020B0604020202020204" pitchFamily="34" charset="0"/>
              </a:rPr>
              <a:t> accompagné du formulaire « Fiche d’identification du RIB » complété et </a:t>
            </a:r>
            <a:r>
              <a:rPr lang="fr-FR" altLang="fr-FR" sz="1300" dirty="0" smtClean="0">
                <a:solidFill>
                  <a:srgbClr val="005BBB"/>
                </a:solidFill>
                <a:latin typeface="Arial" panose="020B0604020202020204" pitchFamily="34" charset="0"/>
              </a:rPr>
              <a:t>signé,</a:t>
            </a:r>
          </a:p>
          <a:p>
            <a:pPr marL="1028700" lvl="1" algn="just" eaLnBrk="1" hangingPunct="1">
              <a:spcBef>
                <a:spcPct val="0"/>
              </a:spcBef>
              <a:buFont typeface="Wingdings" panose="05000000000000000000" pitchFamily="2" charset="2"/>
              <a:buChar char="ü"/>
            </a:pPr>
            <a:r>
              <a:rPr lang="fr-FR" altLang="fr-FR" sz="1300" dirty="0" smtClean="0">
                <a:solidFill>
                  <a:srgbClr val="005BBB"/>
                </a:solidFill>
                <a:latin typeface="Arial" panose="020B0604020202020204" pitchFamily="34" charset="0"/>
              </a:rPr>
              <a:t>L’Avis de situation SIREN ou K-Bis de la société et de l’installation,</a:t>
            </a:r>
          </a:p>
          <a:p>
            <a:pPr marL="1028700" lvl="1" algn="just" eaLnBrk="1" hangingPunct="1">
              <a:spcBef>
                <a:spcPct val="0"/>
              </a:spcBef>
              <a:buFont typeface="Wingdings" panose="05000000000000000000" pitchFamily="2" charset="2"/>
              <a:buChar char="ü"/>
            </a:pPr>
            <a:r>
              <a:rPr lang="fr-FR" altLang="fr-FR" sz="1300" dirty="0">
                <a:solidFill>
                  <a:srgbClr val="005BBB"/>
                </a:solidFill>
                <a:latin typeface="Arial" panose="020B0604020202020204" pitchFamily="34" charset="0"/>
              </a:rPr>
              <a:t>Le cas </a:t>
            </a:r>
            <a:r>
              <a:rPr lang="fr-FR" altLang="fr-FR" sz="1300" dirty="0" smtClean="0">
                <a:solidFill>
                  <a:srgbClr val="005BBB"/>
                </a:solidFill>
                <a:latin typeface="Arial" panose="020B0604020202020204" pitchFamily="34" charset="0"/>
              </a:rPr>
              <a:t>échéant, l’autorisation </a:t>
            </a:r>
            <a:r>
              <a:rPr lang="fr-FR" altLang="fr-FR" sz="1300" dirty="0">
                <a:solidFill>
                  <a:srgbClr val="005BBB"/>
                </a:solidFill>
                <a:latin typeface="Arial" panose="020B0604020202020204" pitchFamily="34" charset="0"/>
              </a:rPr>
              <a:t>du </a:t>
            </a:r>
            <a:r>
              <a:rPr lang="fr-FR" altLang="fr-FR" sz="1300" dirty="0" smtClean="0">
                <a:solidFill>
                  <a:srgbClr val="005BBB"/>
                </a:solidFill>
                <a:latin typeface="Arial" panose="020B0604020202020204" pitchFamily="34" charset="0"/>
              </a:rPr>
              <a:t>Préfet en </a:t>
            </a:r>
            <a:r>
              <a:rPr lang="fr-FR" altLang="fr-FR" sz="1300" dirty="0">
                <a:solidFill>
                  <a:srgbClr val="005BBB"/>
                </a:solidFill>
                <a:latin typeface="Arial" panose="020B0604020202020204" pitchFamily="34" charset="0"/>
              </a:rPr>
              <a:t>cas de modification du </a:t>
            </a:r>
            <a:r>
              <a:rPr lang="fr-FR" altLang="fr-FR" sz="1300" dirty="0" smtClean="0">
                <a:solidFill>
                  <a:srgbClr val="005BBB"/>
                </a:solidFill>
                <a:latin typeface="Arial" panose="020B0604020202020204" pitchFamily="34" charset="0"/>
              </a:rPr>
              <a:t>projet après désignation.</a:t>
            </a:r>
          </a:p>
          <a:p>
            <a:pPr marL="342900" indent="-342900" algn="just" eaLnBrk="1" hangingPunct="1">
              <a:spcBef>
                <a:spcPts val="600"/>
              </a:spcBef>
              <a:buFont typeface="+mj-lt"/>
              <a:buAutoNum type="arabicPeriod"/>
            </a:pPr>
            <a:r>
              <a:rPr lang="fr-FR" altLang="fr-FR" sz="1300" dirty="0" smtClean="0">
                <a:solidFill>
                  <a:srgbClr val="005BBB"/>
                </a:solidFill>
                <a:latin typeface="Arial" panose="020B0604020202020204" pitchFamily="34" charset="0"/>
              </a:rPr>
              <a:t>J’envoie </a:t>
            </a:r>
            <a:r>
              <a:rPr lang="fr-FR" altLang="fr-FR" sz="1300" dirty="0">
                <a:solidFill>
                  <a:srgbClr val="005BBB"/>
                </a:solidFill>
                <a:latin typeface="Arial" panose="020B0604020202020204" pitchFamily="34" charset="0"/>
              </a:rPr>
              <a:t>à EDF OA ma demande de contrat et les pièces complémentaires par </a:t>
            </a:r>
            <a:r>
              <a:rPr lang="fr-FR" altLang="fr-FR" sz="1300" dirty="0">
                <a:solidFill>
                  <a:schemeClr val="accent1"/>
                </a:solidFill>
                <a:latin typeface="Arial" panose="020B0604020202020204" pitchFamily="34" charset="0"/>
              </a:rPr>
              <a:t>courrier recommandé </a:t>
            </a:r>
            <a:r>
              <a:rPr lang="fr-FR" altLang="fr-FR" sz="1300" dirty="0">
                <a:solidFill>
                  <a:srgbClr val="005BBB"/>
                </a:solidFill>
                <a:latin typeface="Arial" panose="020B0604020202020204" pitchFamily="34" charset="0"/>
              </a:rPr>
              <a:t>avec accusé de réception ou par courriel, à l’adresse </a:t>
            </a:r>
            <a:r>
              <a:rPr lang="fr-FR" altLang="fr-FR" sz="1300" dirty="0" smtClean="0">
                <a:solidFill>
                  <a:srgbClr val="005BBB"/>
                </a:solidFill>
                <a:latin typeface="Arial" panose="020B0604020202020204" pitchFamily="34" charset="0"/>
              </a:rPr>
              <a:t>précisée page 18 du présent document.</a:t>
            </a:r>
          </a:p>
          <a:p>
            <a:pPr algn="just" eaLnBrk="1" hangingPunct="1">
              <a:spcBef>
                <a:spcPts val="600"/>
              </a:spcBef>
              <a:buNone/>
            </a:pPr>
            <a:endParaRPr lang="fr-FR" altLang="fr-FR" sz="1300" dirty="0">
              <a:solidFill>
                <a:srgbClr val="005BBB"/>
              </a:solidFill>
              <a:latin typeface="Arial" panose="020B0604020202020204" pitchFamily="34" charset="0"/>
            </a:endParaRPr>
          </a:p>
        </p:txBody>
      </p:sp>
      <p:sp>
        <p:nvSpPr>
          <p:cNvPr id="21" name="ZoneTexte 20"/>
          <p:cNvSpPr txBox="1"/>
          <p:nvPr/>
        </p:nvSpPr>
        <p:spPr>
          <a:xfrm>
            <a:off x="776288" y="1557338"/>
            <a:ext cx="6049962" cy="369887"/>
          </a:xfrm>
          <a:prstGeom prst="rect">
            <a:avLst/>
          </a:prstGeom>
          <a:noFill/>
        </p:spPr>
        <p:txBody>
          <a:bodyPr>
            <a:spAutoFit/>
          </a:bodyPr>
          <a:lstStyle/>
          <a:p>
            <a:pPr eaLnBrk="1" fontAlgn="auto" hangingPunct="1">
              <a:spcBef>
                <a:spcPts val="0"/>
              </a:spcBef>
              <a:spcAft>
                <a:spcPts val="0"/>
              </a:spcAft>
              <a:defRPr/>
            </a:pPr>
            <a:r>
              <a:rPr lang="fr-FR" dirty="0">
                <a:solidFill>
                  <a:schemeClr val="accent4"/>
                </a:solidFill>
                <a:effectLst>
                  <a:outerShdw blurRad="38100" dist="38100" dir="2700000" algn="tl">
                    <a:srgbClr val="000000">
                      <a:alpha val="43137"/>
                    </a:srgbClr>
                  </a:outerShdw>
                </a:effectLst>
                <a:latin typeface="Frutiger Roman" pitchFamily="34" charset="0"/>
                <a:cs typeface="+mn-cs"/>
              </a:rPr>
              <a:t>Demande de contrat de complément de rémunération</a:t>
            </a:r>
          </a:p>
        </p:txBody>
      </p:sp>
      <p:sp>
        <p:nvSpPr>
          <p:cNvPr id="18" name="Rectangle 17"/>
          <p:cNvSpPr/>
          <p:nvPr/>
        </p:nvSpPr>
        <p:spPr>
          <a:xfrm>
            <a:off x="415925" y="1557338"/>
            <a:ext cx="360363"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9229" name="ZoneTexte 34"/>
          <p:cNvSpPr txBox="1">
            <a:spLocks noChangeArrowheads="1"/>
          </p:cNvSpPr>
          <p:nvPr/>
        </p:nvSpPr>
        <p:spPr bwMode="auto">
          <a:xfrm>
            <a:off x="415925" y="1557338"/>
            <a:ext cx="360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fr-FR" sz="1800">
                <a:solidFill>
                  <a:schemeClr val="bg1"/>
                </a:solidFill>
                <a:latin typeface="Arial" panose="020B0604020202020204" pitchFamily="34" charset="0"/>
              </a:rPr>
              <a:t>2</a:t>
            </a:r>
          </a:p>
        </p:txBody>
      </p:sp>
      <p:pic>
        <p:nvPicPr>
          <p:cNvPr id="9230" name="Image 11" descr="picto info blanc.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9184" y="1778191"/>
            <a:ext cx="623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28"/>
          <p:cNvSpPr/>
          <p:nvPr/>
        </p:nvSpPr>
        <p:spPr bwMode="auto">
          <a:xfrm>
            <a:off x="7549704" y="2489487"/>
            <a:ext cx="1944216" cy="515886"/>
          </a:xfrm>
          <a:prstGeom prst="rect">
            <a:avLst/>
          </a:prstGeom>
          <a:noFill/>
          <a:ln>
            <a:noFill/>
          </a:ln>
          <a:effectLst/>
          <a:scene3d>
            <a:camera prst="orthographicFront"/>
            <a:lightRig rig="threePt" dir="t"/>
          </a:scene3d>
          <a:sp3d extrusionH="76200">
            <a:contourClr>
              <a:srgbClr val="FFFFFF"/>
            </a:contourClr>
          </a:sp3d>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La demande de contrat est </a:t>
            </a:r>
            <a:r>
              <a:rPr lang="fr-FR" sz="1100" dirty="0" smtClean="0">
                <a:solidFill>
                  <a:srgbClr val="FFFFFF"/>
                </a:solidFill>
                <a:ea typeface="ＭＳ Ｐゴシック" charset="-128"/>
              </a:rPr>
              <a:t>disponible sur le site </a:t>
            </a:r>
            <a:r>
              <a:rPr lang="fr-FR" sz="1100" dirty="0">
                <a:solidFill>
                  <a:srgbClr val="FFFFFF"/>
                </a:solidFill>
                <a:ea typeface="ＭＳ Ｐゴシック" charset="-128"/>
              </a:rPr>
              <a:t>internet  </a:t>
            </a:r>
            <a:r>
              <a:rPr lang="fr-FR" sz="1100" dirty="0" smtClean="0">
                <a:solidFill>
                  <a:schemeClr val="bg1"/>
                </a:solidFill>
                <a:ea typeface="ＭＳ Ｐゴシック" charset="-128"/>
              </a:rPr>
              <a:t>www.edf-oa.fr</a:t>
            </a:r>
            <a:endParaRPr lang="fr-FR" sz="900" i="1" dirty="0">
              <a:solidFill>
                <a:srgbClr val="FFA02F"/>
              </a:solidFill>
              <a:ea typeface="ＭＳ Ｐゴシック" charset="-128"/>
            </a:endParaRPr>
          </a:p>
          <a:p>
            <a:pPr defTabSz="627063" eaLnBrk="1" hangingPunct="1">
              <a:spcBef>
                <a:spcPts val="600"/>
              </a:spcBef>
              <a:spcAft>
                <a:spcPts val="600"/>
              </a:spcAft>
              <a:tabLst>
                <a:tab pos="0" algn="l"/>
                <a:tab pos="361950" algn="l"/>
                <a:tab pos="804863" algn="l"/>
                <a:tab pos="1255713" algn="l"/>
              </a:tabLst>
              <a:defRPr/>
            </a:pPr>
            <a:endParaRPr lang="fr-FR" sz="1100" dirty="0" smtClean="0">
              <a:solidFill>
                <a:srgbClr val="FFFFFF"/>
              </a:solidFill>
              <a:ea typeface="ＭＳ Ｐゴシック" charset="-128"/>
            </a:endParaRPr>
          </a:p>
        </p:txBody>
      </p:sp>
      <p:sp>
        <p:nvSpPr>
          <p:cNvPr id="30" name="Rectangle 29"/>
          <p:cNvSpPr/>
          <p:nvPr/>
        </p:nvSpPr>
        <p:spPr bwMode="auto">
          <a:xfrm>
            <a:off x="7494368" y="3710223"/>
            <a:ext cx="1963042" cy="6159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Tout dossier incomplet sera retourné.</a:t>
            </a:r>
          </a:p>
        </p:txBody>
      </p:sp>
      <p:pic>
        <p:nvPicPr>
          <p:cNvPr id="9235" name="Image 11" descr="Attention_inversé_blanc_bleu.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38233" y="3170473"/>
            <a:ext cx="5857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bwMode="auto">
          <a:xfrm>
            <a:off x="7549704" y="5102736"/>
            <a:ext cx="1795784" cy="8509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just" defTabSz="627063" eaLnBrk="1" hangingPunct="1">
              <a:tabLst>
                <a:tab pos="361950" algn="l"/>
                <a:tab pos="804863" algn="l"/>
                <a:tab pos="1255713" algn="l"/>
              </a:tabLst>
              <a:defRPr/>
            </a:pPr>
            <a:r>
              <a:rPr lang="fr-FR" sz="1100" dirty="0">
                <a:solidFill>
                  <a:srgbClr val="FFFFFF"/>
                </a:solidFill>
                <a:ea typeface="ＭＳ Ｐゴシック" charset="-128"/>
              </a:rPr>
              <a:t>Pour l’appel d’offres </a:t>
            </a:r>
            <a:r>
              <a:rPr lang="fr-FR" sz="1100" dirty="0" smtClean="0">
                <a:solidFill>
                  <a:srgbClr val="FFFFFF"/>
                </a:solidFill>
                <a:ea typeface="ＭＳ Ｐゴシック" charset="-128"/>
              </a:rPr>
              <a:t>biomasse, l’agence Obligations d’achat </a:t>
            </a:r>
            <a:r>
              <a:rPr lang="fr-FR" sz="1100" dirty="0" smtClean="0">
                <a:solidFill>
                  <a:schemeClr val="bg1"/>
                </a:solidFill>
                <a:ea typeface="ＭＳ Ｐゴシック" charset="-128"/>
              </a:rPr>
              <a:t>Sud-Ouest </a:t>
            </a:r>
            <a:r>
              <a:rPr lang="fr-FR" sz="1100" dirty="0">
                <a:solidFill>
                  <a:srgbClr val="FFFFFF"/>
                </a:solidFill>
                <a:ea typeface="ＭＳ Ｐゴシック" charset="-128"/>
              </a:rPr>
              <a:t>est votre seul interlocuteur.</a:t>
            </a:r>
          </a:p>
        </p:txBody>
      </p:sp>
      <p:pic>
        <p:nvPicPr>
          <p:cNvPr id="9237" name="Image 11" descr="Attention_inversé_blanc_bleu.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8871" y="4424318"/>
            <a:ext cx="5842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EDF">
      <a:dk1>
        <a:srgbClr val="505050"/>
      </a:dk1>
      <a:lt1>
        <a:srgbClr val="FFFFFF"/>
      </a:lt1>
      <a:dk2>
        <a:srgbClr val="C4D600"/>
      </a:dk2>
      <a:lt2>
        <a:srgbClr val="509E2F"/>
      </a:lt2>
      <a:accent1>
        <a:srgbClr val="005BBB"/>
      </a:accent1>
      <a:accent2>
        <a:srgbClr val="001A70"/>
      </a:accent2>
      <a:accent3>
        <a:srgbClr val="FFA02F"/>
      </a:accent3>
      <a:accent4>
        <a:srgbClr val="FE5815"/>
      </a:accent4>
      <a:accent5>
        <a:srgbClr val="505050"/>
      </a:accent5>
      <a:accent6>
        <a:srgbClr val="505050"/>
      </a:accent6>
      <a:hlink>
        <a:srgbClr val="3C3C3C"/>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3613</TotalTime>
  <Words>2540</Words>
  <Application>Microsoft Office PowerPoint</Application>
  <PresentationFormat>Format A4 (210 x 297 mm)</PresentationFormat>
  <Paragraphs>333</Paragraphs>
  <Slides>19</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MS PGothic</vt:lpstr>
      <vt:lpstr>MS PGothic</vt:lpstr>
      <vt:lpstr>Arial</vt:lpstr>
      <vt:lpstr>Calibri</vt:lpstr>
      <vt:lpstr>Frutiger Light</vt:lpstr>
      <vt:lpstr>Frutiger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EDF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COULET</dc:creator>
  <cp:lastModifiedBy>VOJACK William</cp:lastModifiedBy>
  <cp:revision>280</cp:revision>
  <cp:lastPrinted>2021-09-06T15:01:14Z</cp:lastPrinted>
  <dcterms:created xsi:type="dcterms:W3CDTF">2016-01-20T09:29:25Z</dcterms:created>
  <dcterms:modified xsi:type="dcterms:W3CDTF">2021-09-07T09:11:57Z</dcterms:modified>
</cp:coreProperties>
</file>